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2" r:id="rId1"/>
  </p:sldMasterIdLst>
  <p:notesMasterIdLst>
    <p:notesMasterId r:id="rId15"/>
  </p:notesMasterIdLst>
  <p:handoutMasterIdLst>
    <p:handoutMasterId r:id="rId16"/>
  </p:handoutMasterIdLst>
  <p:sldIdLst>
    <p:sldId id="256" r:id="rId2"/>
    <p:sldId id="258" r:id="rId3"/>
    <p:sldId id="259" r:id="rId4"/>
    <p:sldId id="260" r:id="rId5"/>
    <p:sldId id="270" r:id="rId6"/>
    <p:sldId id="261" r:id="rId7"/>
    <p:sldId id="262" r:id="rId8"/>
    <p:sldId id="263" r:id="rId9"/>
    <p:sldId id="264" r:id="rId10"/>
    <p:sldId id="265" r:id="rId11"/>
    <p:sldId id="266" r:id="rId12"/>
    <p:sldId id="267" r:id="rId13"/>
    <p:sldId id="269" r:id="rId14"/>
  </p:sldIdLst>
  <p:sldSz cx="9144000" cy="6858000" type="screen4x3"/>
  <p:notesSz cx="6797675" cy="9926638"/>
  <p:defaultTextStyle>
    <a:defPPr>
      <a:defRPr lang="de-DE"/>
    </a:defPPr>
    <a:lvl1pPr algn="l" rtl="0" eaLnBrk="0" fontAlgn="base" hangingPunct="0">
      <a:spcBef>
        <a:spcPct val="0"/>
      </a:spcBef>
      <a:spcAft>
        <a:spcPct val="0"/>
      </a:spcAft>
      <a:defRPr kern="1200">
        <a:solidFill>
          <a:schemeClr val="tx1"/>
        </a:solidFill>
        <a:latin typeface="Arial" charset="0"/>
        <a:ea typeface="+mn-ea"/>
        <a:cs typeface="+mn-cs"/>
      </a:defRPr>
    </a:lvl1pPr>
    <a:lvl2pPr marL="457200" algn="l" rtl="0" eaLnBrk="0" fontAlgn="base" hangingPunct="0">
      <a:spcBef>
        <a:spcPct val="0"/>
      </a:spcBef>
      <a:spcAft>
        <a:spcPct val="0"/>
      </a:spcAft>
      <a:defRPr kern="1200">
        <a:solidFill>
          <a:schemeClr val="tx1"/>
        </a:solidFill>
        <a:latin typeface="Arial" charset="0"/>
        <a:ea typeface="+mn-ea"/>
        <a:cs typeface="+mn-cs"/>
      </a:defRPr>
    </a:lvl2pPr>
    <a:lvl3pPr marL="914400" algn="l" rtl="0" eaLnBrk="0" fontAlgn="base" hangingPunct="0">
      <a:spcBef>
        <a:spcPct val="0"/>
      </a:spcBef>
      <a:spcAft>
        <a:spcPct val="0"/>
      </a:spcAft>
      <a:defRPr kern="1200">
        <a:solidFill>
          <a:schemeClr val="tx1"/>
        </a:solidFill>
        <a:latin typeface="Arial" charset="0"/>
        <a:ea typeface="+mn-ea"/>
        <a:cs typeface="+mn-cs"/>
      </a:defRPr>
    </a:lvl3pPr>
    <a:lvl4pPr marL="1371600" algn="l" rtl="0" eaLnBrk="0" fontAlgn="base" hangingPunct="0">
      <a:spcBef>
        <a:spcPct val="0"/>
      </a:spcBef>
      <a:spcAft>
        <a:spcPct val="0"/>
      </a:spcAft>
      <a:defRPr kern="1200">
        <a:solidFill>
          <a:schemeClr val="tx1"/>
        </a:solidFill>
        <a:latin typeface="Arial" charset="0"/>
        <a:ea typeface="+mn-ea"/>
        <a:cs typeface="+mn-cs"/>
      </a:defRPr>
    </a:lvl4pPr>
    <a:lvl5pPr marL="1828800" algn="l" rtl="0" eaLnBrk="0" fontAlgn="base" hangingPunct="0">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33CC33"/>
    <a:srgbClr val="00CC00"/>
    <a:srgbClr val="00FF00"/>
    <a:srgbClr val="292929"/>
    <a:srgbClr val="5F5F5F"/>
    <a:srgbClr val="B70F27"/>
    <a:srgbClr val="99121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084" autoAdjust="0"/>
    <p:restoredTop sz="60656" autoAdjust="0"/>
  </p:normalViewPr>
  <p:slideViewPr>
    <p:cSldViewPr>
      <p:cViewPr varScale="1">
        <p:scale>
          <a:sx n="69" d="100"/>
          <a:sy n="69" d="100"/>
        </p:scale>
        <p:origin x="3132" y="72"/>
      </p:cViewPr>
      <p:guideLst>
        <p:guide orient="horz" pos="2160"/>
        <p:guide pos="2880"/>
      </p:guideLst>
    </p:cSldViewPr>
  </p:slideViewPr>
  <p:notesTextViewPr>
    <p:cViewPr>
      <p:scale>
        <a:sx n="75" d="100"/>
        <a:sy n="75" d="100"/>
      </p:scale>
      <p:origin x="0" y="0"/>
    </p:cViewPr>
  </p:notesTextViewPr>
  <p:notesViewPr>
    <p:cSldViewPr>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iagrams/colors1.xml><?xml version="1.0" encoding="utf-8"?>
<dgm:colorsDef xmlns:dgm="http://schemas.openxmlformats.org/drawingml/2006/diagram" xmlns:a="http://schemas.openxmlformats.org/drawingml/2006/main" uniqueId="urn:microsoft.com/office/officeart/2005/8/colors/accent1_4">
  <dgm:title val=""/>
  <dgm:desc val=""/>
  <dgm:catLst>
    <dgm:cat type="accent1" pri="11400"/>
  </dgm:catLst>
  <dgm:styleLbl name="node0">
    <dgm:fillClrLst meth="cycle">
      <a:schemeClr val="accent1">
        <a:shade val="60000"/>
      </a:schemeClr>
    </dgm:fillClrLst>
    <dgm:linClrLst meth="repeat">
      <a:schemeClr val="lt1"/>
    </dgm:linClrLst>
    <dgm:effectClrLst/>
    <dgm:txLinClrLst/>
    <dgm:txFillClrLst/>
    <dgm:txEffectClrLst/>
  </dgm:styleLbl>
  <dgm:styleLbl name="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alignNode1">
    <dgm:fillClrLst meth="cycle">
      <a:schemeClr val="accent1">
        <a:shade val="50000"/>
      </a:schemeClr>
      <a:schemeClr val="accent1">
        <a:tint val="55000"/>
      </a:schemeClr>
    </dgm:fillClrLst>
    <dgm:linClrLst meth="cycle">
      <a:schemeClr val="accent1">
        <a:shade val="50000"/>
      </a:schemeClr>
      <a:schemeClr val="accent1">
        <a:tint val="55000"/>
      </a:schemeClr>
    </dgm:linClrLst>
    <dgm:effectClrLst/>
    <dgm:txLinClrLst/>
    <dgm:txFillClrLst/>
    <dgm:txEffectClrLst/>
  </dgm:styleLbl>
  <dgm:styleLbl name="lnNode1">
    <dgm:fillClrLst meth="cycle">
      <a:schemeClr val="accent1">
        <a:shade val="50000"/>
      </a:schemeClr>
      <a:schemeClr val="accent1">
        <a:tint val="55000"/>
      </a:schemeClr>
    </dgm:fillClrLst>
    <dgm:linClrLst meth="repeat">
      <a:schemeClr val="lt1"/>
    </dgm:linClrLst>
    <dgm:effectClrLst/>
    <dgm:txLinClrLst/>
    <dgm:txFillClrLst/>
    <dgm:txEffectClrLst/>
  </dgm:styleLbl>
  <dgm:styleLbl name="vennNode1">
    <dgm:fillClrLst meth="cycle">
      <a:schemeClr val="accent1">
        <a:shade val="80000"/>
        <a:alpha val="50000"/>
      </a:schemeClr>
      <a:schemeClr val="accent1">
        <a:tint val="50000"/>
        <a:alpha val="50000"/>
      </a:schemeClr>
    </dgm:fillClrLst>
    <dgm:linClrLst meth="repeat">
      <a:schemeClr val="lt1"/>
    </dgm:linClrLst>
    <dgm:effectClrLst/>
    <dgm:txLinClrLst/>
    <dgm:txFillClrLst/>
    <dgm:txEffectClrLst/>
  </dgm:styleLbl>
  <dgm:styleLbl name="node2">
    <dgm:fillClrLst>
      <a:schemeClr val="accent1">
        <a:shade val="80000"/>
      </a:schemeClr>
    </dgm:fillClrLst>
    <dgm:linClrLst meth="repeat">
      <a:schemeClr val="lt1"/>
    </dgm:linClrLst>
    <dgm:effectClrLst/>
    <dgm:txLinClrLst/>
    <dgm:txFillClrLst/>
    <dgm:txEffectClrLst/>
  </dgm:styleLbl>
  <dgm:styleLbl name="node3">
    <dgm:fillClrLst>
      <a:schemeClr val="accent1">
        <a:tint val="99000"/>
      </a:schemeClr>
    </dgm:fillClrLst>
    <dgm:linClrLst meth="repeat">
      <a:schemeClr val="lt1"/>
    </dgm:linClrLst>
    <dgm:effectClrLst/>
    <dgm:txLinClrLst/>
    <dgm:txFillClrLst/>
    <dgm:txEffectClrLst/>
  </dgm:styleLbl>
  <dgm:styleLbl name="node4">
    <dgm:fillClrLst>
      <a:schemeClr val="accent1">
        <a:tint val="70000"/>
      </a:schemeClr>
    </dgm:fillClrLst>
    <dgm:linClrLst meth="repeat">
      <a:schemeClr val="lt1"/>
    </dgm:linClrLst>
    <dgm:effectClrLst/>
    <dgm:txLinClrLst/>
    <dgm:txFillClrLst/>
    <dgm:txEffectClrLst/>
  </dgm:styleLbl>
  <dgm:styleLbl name="f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1">
        <a:tint val="55000"/>
      </a:schemeClr>
    </dgm:fillClrLst>
    <dgm:linClrLst meth="repeat">
      <a:schemeClr val="lt1"/>
    </dgm:linClrLst>
    <dgm:effectClrLst/>
    <dgm:txLinClrLst/>
    <dgm:txFillClrLst meth="repeat">
      <a:schemeClr val="lt1"/>
    </dgm:txFillClrLst>
    <dgm:txEffectClrLst/>
  </dgm:styleLbl>
  <dgm:styleLbl name="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f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bgSibTrans2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dgm:txEffectClrLst/>
  </dgm:styleLbl>
  <dgm:styleLbl name="sibTrans1D1">
    <dgm:fillClrLst meth="cycle">
      <a:schemeClr val="accent1">
        <a:shade val="90000"/>
      </a:schemeClr>
      <a:schemeClr val="accent1">
        <a:tint val="50000"/>
      </a:schemeClr>
    </dgm:fillClrLst>
    <dgm:linClrLst meth="cycle">
      <a:schemeClr val="accent1">
        <a:shade val="90000"/>
      </a:schemeClr>
      <a:schemeClr val="accent1">
        <a:tint val="50000"/>
      </a:schemeClr>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accent1">
        <a:shade val="80000"/>
      </a:schemeClr>
    </dgm:fillClrLst>
    <dgm:linClrLst meth="repeat">
      <a:schemeClr val="lt1"/>
    </dgm:linClrLst>
    <dgm:effectClrLst/>
    <dgm:txLinClrLst/>
    <dgm:txFillClrLst/>
    <dgm:txEffectClrLst/>
  </dgm:styleLbl>
  <dgm:styleLbl name="asst1">
    <dgm:fillClrLst meth="repeat">
      <a:schemeClr val="accent1">
        <a:shade val="80000"/>
      </a:schemeClr>
    </dgm:fillClrLst>
    <dgm:linClrLst meth="repeat">
      <a:schemeClr val="lt1"/>
    </dgm:linClrLst>
    <dgm:effectClrLst/>
    <dgm:txLinClrLst/>
    <dgm:txFillClrLst/>
    <dgm:txEffectClrLst/>
  </dgm:styleLbl>
  <dgm:styleLbl name="asst2">
    <dgm:fillClrLst>
      <a:schemeClr val="accent1">
        <a:tint val="90000"/>
      </a:schemeClr>
    </dgm:fillClrLst>
    <dgm:linClrLst meth="repeat">
      <a:schemeClr val="lt1"/>
    </dgm:linClrLst>
    <dgm:effectClrLst/>
    <dgm:txLinClrLst/>
    <dgm:txFillClrLst/>
    <dgm:txEffectClrLst/>
  </dgm:styleLbl>
  <dgm:styleLbl name="asst3">
    <dgm:fillClrLst>
      <a:schemeClr val="accent1">
        <a:tint val="70000"/>
      </a:schemeClr>
    </dgm:fillClrLst>
    <dgm:linClrLst meth="repeat">
      <a:schemeClr val="lt1"/>
    </dgm:linClrLst>
    <dgm:effectClrLst/>
    <dgm:txLinClrLst/>
    <dgm:txFillClrLst/>
    <dgm:txEffectClrLst/>
  </dgm:styleLbl>
  <dgm:styleLbl name="asst4">
    <dgm:fillClrLst>
      <a:schemeClr val="accent1">
        <a:tint val="50000"/>
      </a:schemeClr>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shade val="80000"/>
      </a:schemeClr>
    </dgm:linClrLst>
    <dgm:effectClrLst/>
    <dgm:txLinClrLst/>
    <dgm:txFillClrLst/>
    <dgm:txEffectClrLst/>
  </dgm:styleLbl>
  <dgm:styleLbl name="parChTrans2D2">
    <dgm:fillClrLst meth="repeat">
      <a:schemeClr val="accent1">
        <a:tint val="90000"/>
      </a:schemeClr>
    </dgm:fillClrLst>
    <dgm:linClrLst meth="repeat">
      <a:schemeClr val="accent1">
        <a:tint val="90000"/>
      </a:schemeClr>
    </dgm:linClrLst>
    <dgm:effectClrLst/>
    <dgm:txLinClrLst/>
    <dgm:txFillClrLst/>
    <dgm:txEffectClrLst/>
  </dgm:styleLbl>
  <dgm:styleLbl name="parChTrans2D3">
    <dgm:fillClrLst meth="repeat">
      <a:schemeClr val="accent1">
        <a:tint val="70000"/>
      </a:schemeClr>
    </dgm:fillClrLst>
    <dgm:linClrLst meth="repeat">
      <a:schemeClr val="accent1">
        <a:tint val="70000"/>
      </a:schemeClr>
    </dgm:linClrLst>
    <dgm:effectClrLst/>
    <dgm:txLinClrLst/>
    <dgm:txFillClrLst/>
    <dgm:txEffectClrLst/>
  </dgm:styleLbl>
  <dgm:styleLbl name="parChTrans2D4">
    <dgm:fillClrLst meth="repeat">
      <a:schemeClr val="accent1">
        <a:tint val="50000"/>
      </a:schemeClr>
    </dgm:fillClrLst>
    <dgm:linClrLst meth="repeat">
      <a:schemeClr val="accent1">
        <a:tint val="50000"/>
      </a:schemeClr>
    </dgm:linClrLst>
    <dgm:effectClrLst/>
    <dgm:txLinClrLst/>
    <dgm:txFillClrLst meth="repeat">
      <a:schemeClr val="dk1"/>
    </dgm:txFillClrLst>
    <dgm:txEffectClrLst/>
  </dgm:styleLbl>
  <dgm:styleLbl name="parChTrans1D1">
    <dgm:fillClrLst meth="repeat">
      <a:schemeClr val="accent1">
        <a:shade val="80000"/>
      </a:schemeClr>
    </dgm:fillClrLst>
    <dgm:linClrLst meth="repeat">
      <a:schemeClr val="accent1">
        <a:shade val="80000"/>
      </a:schemeClr>
    </dgm:linClrLst>
    <dgm:effectClrLst/>
    <dgm:txLinClrLst/>
    <dgm:txFillClrLst meth="repeat">
      <a:schemeClr val="tx1"/>
    </dgm:txFillClrLst>
    <dgm:txEffectClrLst/>
  </dgm:styleLbl>
  <dgm:styleLbl name="parChTrans1D2">
    <dgm:fillClrLst meth="repeat">
      <a:schemeClr val="accent1">
        <a:tint val="90000"/>
      </a:schemeClr>
    </dgm:fillClrLst>
    <dgm:linClrLst meth="repeat">
      <a:schemeClr val="accent1">
        <a:tint val="90000"/>
      </a:schemeClr>
    </dgm:linClrLst>
    <dgm:effectClrLst/>
    <dgm:txLinClrLst/>
    <dgm:txFillClrLst meth="repeat">
      <a:schemeClr val="tx1"/>
    </dgm:txFillClrLst>
    <dgm:txEffectClrLst/>
  </dgm:styleLbl>
  <dgm:styleLbl name="parChTrans1D3">
    <dgm:fillClrLst meth="repeat">
      <a:schemeClr val="accent1">
        <a:tint val="70000"/>
      </a:schemeClr>
    </dgm:fillClrLst>
    <dgm:linClrLst meth="repeat">
      <a:schemeClr val="accent1">
        <a:tint val="70000"/>
      </a:schemeClr>
    </dgm:linClrLst>
    <dgm:effectClrLst/>
    <dgm:txLinClrLst/>
    <dgm:txFillClrLst meth="repeat">
      <a:schemeClr val="tx1"/>
    </dgm:txFillClrLst>
    <dgm:txEffectClrLst/>
  </dgm:styleLbl>
  <dgm:styleLbl name="parChTrans1D4">
    <dgm:fillClrLst meth="repeat">
      <a:schemeClr val="accent1">
        <a:tint val="50000"/>
      </a:schemeClr>
    </dgm:fillClrLst>
    <dgm:linClrLst meth="repeat">
      <a:schemeClr val="accent1">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conF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align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trAlignAcc1">
    <dgm:fillClrLst meth="repeat">
      <a:schemeClr val="lt1">
        <a:alpha val="55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FgAcc1">
    <dgm:fillClrLst meth="repeat">
      <a:schemeClr val="lt1"/>
    </dgm:fillClrLst>
    <dgm:linClrLst meth="cycle">
      <a:schemeClr val="accent1">
        <a:shade val="50000"/>
      </a:schemeClr>
      <a:schemeClr val="accent1">
        <a:tint val="55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alignAccFollowNode1">
    <dgm:fillClrLst meth="repeat">
      <a:schemeClr val="accent1">
        <a:alpha val="90000"/>
        <a:tint val="55000"/>
      </a:schemeClr>
    </dgm:fillClrLst>
    <dgm:linClrLst meth="repeat">
      <a:schemeClr val="accent1">
        <a:alpha val="90000"/>
        <a:tint val="55000"/>
      </a:schemeClr>
    </dgm:linClrLst>
    <dgm:effectClrLst/>
    <dgm:txLinClrLst/>
    <dgm:txFillClrLst meth="repeat">
      <a:schemeClr val="dk1"/>
    </dgm:txFillClrLst>
    <dgm:txEffectClrLst/>
  </dgm:styleLbl>
  <dgm:styleLbl name="bgAccFollowNode1">
    <dgm:fillClrLst meth="repeat">
      <a:schemeClr val="accent1">
        <a:alpha val="90000"/>
        <a:tint val="55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a:tint val="50000"/>
      </a:schemeClr>
    </dgm:linClrLst>
    <dgm:effectClrLst/>
    <dgm:txLinClrLst/>
    <dgm:txFillClrLst meth="repeat">
      <a:schemeClr val="dk1"/>
    </dgm:txFillClrLst>
    <dgm:txEffectClrLst/>
  </dgm:styleLbl>
  <dgm:styleLbl name="bgShp">
    <dgm:fillClrLst meth="repeat">
      <a:schemeClr val="accent1">
        <a:tint val="55000"/>
      </a:schemeClr>
    </dgm:fillClrLst>
    <dgm:linClrLst meth="repeat">
      <a:schemeClr val="dk1"/>
    </dgm:linClrLst>
    <dgm:effectClrLst/>
    <dgm:txLinClrLst/>
    <dgm:txFillClrLst meth="repeat">
      <a:schemeClr val="dk1"/>
    </dgm:txFillClrLst>
    <dgm:txEffectClrLst/>
  </dgm:styleLbl>
  <dgm:styleLbl name="dkBgShp">
    <dgm:fillClrLst meth="repeat">
      <a:schemeClr val="accent1">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55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55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A43BF7E-EB02-4BD0-AE45-AC7512805C75}" type="doc">
      <dgm:prSet loTypeId="urn:microsoft.com/office/officeart/2005/8/layout/cycle3" loCatId="cycle" qsTypeId="urn:microsoft.com/office/officeart/2005/8/quickstyle/simple1" qsCatId="simple" csTypeId="urn:microsoft.com/office/officeart/2005/8/colors/accent1_4" csCatId="accent1" phldr="1"/>
      <dgm:spPr/>
      <dgm:t>
        <a:bodyPr/>
        <a:lstStyle/>
        <a:p>
          <a:endParaRPr lang="de-DE"/>
        </a:p>
      </dgm:t>
    </dgm:pt>
    <dgm:pt modelId="{D3A1DD85-5D4D-468B-A206-8D1C8145E7D0}">
      <dgm:prSet phldrT="[Text]"/>
      <dgm:spPr/>
      <dgm:t>
        <a:bodyPr/>
        <a:lstStyle/>
        <a:p>
          <a:r>
            <a:rPr lang="de-DE" dirty="0"/>
            <a:t>Wissensdurst</a:t>
          </a:r>
        </a:p>
      </dgm:t>
    </dgm:pt>
    <dgm:pt modelId="{016DA57C-53A1-4668-A74A-45D8C1B16D19}" type="parTrans" cxnId="{9BA73B47-0258-4FD7-8F51-390216780269}">
      <dgm:prSet/>
      <dgm:spPr/>
      <dgm:t>
        <a:bodyPr/>
        <a:lstStyle/>
        <a:p>
          <a:endParaRPr lang="de-DE"/>
        </a:p>
      </dgm:t>
    </dgm:pt>
    <dgm:pt modelId="{6A5855B3-8992-4CB0-B3F1-6799F9A92FA1}" type="sibTrans" cxnId="{9BA73B47-0258-4FD7-8F51-390216780269}">
      <dgm:prSet/>
      <dgm:spPr/>
      <dgm:t>
        <a:bodyPr/>
        <a:lstStyle/>
        <a:p>
          <a:endParaRPr lang="de-DE"/>
        </a:p>
      </dgm:t>
    </dgm:pt>
    <dgm:pt modelId="{8FAB4B34-EA32-49B7-811D-1F26DA2668F1}">
      <dgm:prSet phldrT="[Text]"/>
      <dgm:spPr/>
      <dgm:t>
        <a:bodyPr/>
        <a:lstStyle/>
        <a:p>
          <a:r>
            <a:rPr lang="de-DE" dirty="0"/>
            <a:t>Selbstreflexion</a:t>
          </a:r>
        </a:p>
      </dgm:t>
    </dgm:pt>
    <dgm:pt modelId="{FAF9844B-284F-4F1B-91F1-78FD2CE1B81C}" type="parTrans" cxnId="{1B73B11E-BF62-4F03-A44E-12B40AF962BA}">
      <dgm:prSet/>
      <dgm:spPr/>
      <dgm:t>
        <a:bodyPr/>
        <a:lstStyle/>
        <a:p>
          <a:endParaRPr lang="de-DE"/>
        </a:p>
      </dgm:t>
    </dgm:pt>
    <dgm:pt modelId="{E183157B-B353-4E8E-BE23-20700AE204CE}" type="sibTrans" cxnId="{1B73B11E-BF62-4F03-A44E-12B40AF962BA}">
      <dgm:prSet/>
      <dgm:spPr/>
      <dgm:t>
        <a:bodyPr/>
        <a:lstStyle/>
        <a:p>
          <a:endParaRPr lang="de-DE"/>
        </a:p>
      </dgm:t>
    </dgm:pt>
    <dgm:pt modelId="{6E8F2328-A0B0-45F1-968B-EF4C684638EB}">
      <dgm:prSet phldrT="[Text]"/>
      <dgm:spPr/>
      <dgm:t>
        <a:bodyPr/>
        <a:lstStyle/>
        <a:p>
          <a:r>
            <a:rPr lang="de-DE" dirty="0"/>
            <a:t>Offenheit</a:t>
          </a:r>
        </a:p>
      </dgm:t>
    </dgm:pt>
    <dgm:pt modelId="{C2A947D1-83B1-41D6-9295-A782F73FDBED}" type="parTrans" cxnId="{E37384C2-8751-4227-A69D-92820F199968}">
      <dgm:prSet/>
      <dgm:spPr/>
      <dgm:t>
        <a:bodyPr/>
        <a:lstStyle/>
        <a:p>
          <a:endParaRPr lang="de-DE"/>
        </a:p>
      </dgm:t>
    </dgm:pt>
    <dgm:pt modelId="{0E093A2A-F4E6-403F-A264-5520668EE059}" type="sibTrans" cxnId="{E37384C2-8751-4227-A69D-92820F199968}">
      <dgm:prSet/>
      <dgm:spPr/>
      <dgm:t>
        <a:bodyPr/>
        <a:lstStyle/>
        <a:p>
          <a:endParaRPr lang="de-DE"/>
        </a:p>
      </dgm:t>
    </dgm:pt>
    <dgm:pt modelId="{01928DDA-5B4D-4D95-B88B-1F7A3ADCD53F}" type="pres">
      <dgm:prSet presAssocID="{0A43BF7E-EB02-4BD0-AE45-AC7512805C75}" presName="Name0" presStyleCnt="0">
        <dgm:presLayoutVars>
          <dgm:dir/>
          <dgm:resizeHandles val="exact"/>
        </dgm:presLayoutVars>
      </dgm:prSet>
      <dgm:spPr/>
    </dgm:pt>
    <dgm:pt modelId="{08344703-B750-4953-B126-099BD6E28BFB}" type="pres">
      <dgm:prSet presAssocID="{0A43BF7E-EB02-4BD0-AE45-AC7512805C75}" presName="cycle" presStyleCnt="0"/>
      <dgm:spPr/>
    </dgm:pt>
    <dgm:pt modelId="{9BB77803-9C9B-4942-886F-50EF2C2AF205}" type="pres">
      <dgm:prSet presAssocID="{D3A1DD85-5D4D-468B-A206-8D1C8145E7D0}" presName="nodeFirstNode" presStyleLbl="node1" presStyleIdx="0" presStyleCnt="3">
        <dgm:presLayoutVars>
          <dgm:bulletEnabled val="1"/>
        </dgm:presLayoutVars>
      </dgm:prSet>
      <dgm:spPr/>
    </dgm:pt>
    <dgm:pt modelId="{FF196C5F-1674-473C-9358-75CE3A7D19A9}" type="pres">
      <dgm:prSet presAssocID="{6A5855B3-8992-4CB0-B3F1-6799F9A92FA1}" presName="sibTransFirstNode" presStyleLbl="bgShp" presStyleIdx="0" presStyleCnt="1"/>
      <dgm:spPr/>
    </dgm:pt>
    <dgm:pt modelId="{B309011F-6C46-4E36-B961-3003ACAB0824}" type="pres">
      <dgm:prSet presAssocID="{8FAB4B34-EA32-49B7-811D-1F26DA2668F1}" presName="nodeFollowingNodes" presStyleLbl="node1" presStyleIdx="1" presStyleCnt="3" custRadScaleRad="124962" custRadScaleInc="-29297">
        <dgm:presLayoutVars>
          <dgm:bulletEnabled val="1"/>
        </dgm:presLayoutVars>
      </dgm:prSet>
      <dgm:spPr/>
    </dgm:pt>
    <dgm:pt modelId="{DA26AE89-DEBF-42E9-BCD4-C260C4258375}" type="pres">
      <dgm:prSet presAssocID="{6E8F2328-A0B0-45F1-968B-EF4C684638EB}" presName="nodeFollowingNodes" presStyleLbl="node1" presStyleIdx="2" presStyleCnt="3" custRadScaleRad="111166" custRadScaleInc="26422">
        <dgm:presLayoutVars>
          <dgm:bulletEnabled val="1"/>
        </dgm:presLayoutVars>
      </dgm:prSet>
      <dgm:spPr/>
    </dgm:pt>
  </dgm:ptLst>
  <dgm:cxnLst>
    <dgm:cxn modelId="{037AC001-7E05-43E7-AB7C-4F9A82270FEF}" type="presOf" srcId="{6A5855B3-8992-4CB0-B3F1-6799F9A92FA1}" destId="{FF196C5F-1674-473C-9358-75CE3A7D19A9}" srcOrd="0" destOrd="0" presId="urn:microsoft.com/office/officeart/2005/8/layout/cycle3"/>
    <dgm:cxn modelId="{9348121B-94CF-43FC-B650-E80AA2DF69F4}" type="presOf" srcId="{8FAB4B34-EA32-49B7-811D-1F26DA2668F1}" destId="{B309011F-6C46-4E36-B961-3003ACAB0824}" srcOrd="0" destOrd="0" presId="urn:microsoft.com/office/officeart/2005/8/layout/cycle3"/>
    <dgm:cxn modelId="{1B73B11E-BF62-4F03-A44E-12B40AF962BA}" srcId="{0A43BF7E-EB02-4BD0-AE45-AC7512805C75}" destId="{8FAB4B34-EA32-49B7-811D-1F26DA2668F1}" srcOrd="1" destOrd="0" parTransId="{FAF9844B-284F-4F1B-91F1-78FD2CE1B81C}" sibTransId="{E183157B-B353-4E8E-BE23-20700AE204CE}"/>
    <dgm:cxn modelId="{6A1AEF28-EE95-4520-A482-66559236610E}" type="presOf" srcId="{D3A1DD85-5D4D-468B-A206-8D1C8145E7D0}" destId="{9BB77803-9C9B-4942-886F-50EF2C2AF205}" srcOrd="0" destOrd="0" presId="urn:microsoft.com/office/officeart/2005/8/layout/cycle3"/>
    <dgm:cxn modelId="{9BA73B47-0258-4FD7-8F51-390216780269}" srcId="{0A43BF7E-EB02-4BD0-AE45-AC7512805C75}" destId="{D3A1DD85-5D4D-468B-A206-8D1C8145E7D0}" srcOrd="0" destOrd="0" parTransId="{016DA57C-53A1-4668-A74A-45D8C1B16D19}" sibTransId="{6A5855B3-8992-4CB0-B3F1-6799F9A92FA1}"/>
    <dgm:cxn modelId="{DD583E9E-E214-4565-8A4E-C5C38EF895CF}" type="presOf" srcId="{0A43BF7E-EB02-4BD0-AE45-AC7512805C75}" destId="{01928DDA-5B4D-4D95-B88B-1F7A3ADCD53F}" srcOrd="0" destOrd="0" presId="urn:microsoft.com/office/officeart/2005/8/layout/cycle3"/>
    <dgm:cxn modelId="{E37384C2-8751-4227-A69D-92820F199968}" srcId="{0A43BF7E-EB02-4BD0-AE45-AC7512805C75}" destId="{6E8F2328-A0B0-45F1-968B-EF4C684638EB}" srcOrd="2" destOrd="0" parTransId="{C2A947D1-83B1-41D6-9295-A782F73FDBED}" sibTransId="{0E093A2A-F4E6-403F-A264-5520668EE059}"/>
    <dgm:cxn modelId="{216475EC-7AA3-464F-983C-5733A839DF6D}" type="presOf" srcId="{6E8F2328-A0B0-45F1-968B-EF4C684638EB}" destId="{DA26AE89-DEBF-42E9-BCD4-C260C4258375}" srcOrd="0" destOrd="0" presId="urn:microsoft.com/office/officeart/2005/8/layout/cycle3"/>
    <dgm:cxn modelId="{B837DA30-7A44-4D17-AAE7-9F777121E63E}" type="presParOf" srcId="{01928DDA-5B4D-4D95-B88B-1F7A3ADCD53F}" destId="{08344703-B750-4953-B126-099BD6E28BFB}" srcOrd="0" destOrd="0" presId="urn:microsoft.com/office/officeart/2005/8/layout/cycle3"/>
    <dgm:cxn modelId="{17A529C6-F52F-4674-B578-5BCEC5896222}" type="presParOf" srcId="{08344703-B750-4953-B126-099BD6E28BFB}" destId="{9BB77803-9C9B-4942-886F-50EF2C2AF205}" srcOrd="0" destOrd="0" presId="urn:microsoft.com/office/officeart/2005/8/layout/cycle3"/>
    <dgm:cxn modelId="{2D950577-2F5A-4115-B67C-0A62A270FB47}" type="presParOf" srcId="{08344703-B750-4953-B126-099BD6E28BFB}" destId="{FF196C5F-1674-473C-9358-75CE3A7D19A9}" srcOrd="1" destOrd="0" presId="urn:microsoft.com/office/officeart/2005/8/layout/cycle3"/>
    <dgm:cxn modelId="{2C14F67C-244B-4548-89FB-C3DF677B9650}" type="presParOf" srcId="{08344703-B750-4953-B126-099BD6E28BFB}" destId="{B309011F-6C46-4E36-B961-3003ACAB0824}" srcOrd="2" destOrd="0" presId="urn:microsoft.com/office/officeart/2005/8/layout/cycle3"/>
    <dgm:cxn modelId="{612452FE-21E5-424B-A368-ECD8162892DD}" type="presParOf" srcId="{08344703-B750-4953-B126-099BD6E28BFB}" destId="{DA26AE89-DEBF-42E9-BCD4-C260C4258375}" srcOrd="3" destOrd="0" presId="urn:microsoft.com/office/officeart/2005/8/layout/cycle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F196C5F-1674-473C-9358-75CE3A7D19A9}">
      <dsp:nvSpPr>
        <dsp:cNvPr id="0" name=""/>
        <dsp:cNvSpPr/>
      </dsp:nvSpPr>
      <dsp:spPr>
        <a:xfrm>
          <a:off x="2306866" y="-236904"/>
          <a:ext cx="3955591" cy="3955591"/>
        </a:xfrm>
        <a:prstGeom prst="circularArrow">
          <a:avLst>
            <a:gd name="adj1" fmla="val 5689"/>
            <a:gd name="adj2" fmla="val 340510"/>
            <a:gd name="adj3" fmla="val 12364323"/>
            <a:gd name="adj4" fmla="val 18310967"/>
            <a:gd name="adj5" fmla="val 5908"/>
          </a:avLst>
        </a:prstGeom>
        <a:solidFill>
          <a:schemeClr val="accent1">
            <a:tint val="5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BB77803-9C9B-4942-886F-50EF2C2AF205}">
      <dsp:nvSpPr>
        <dsp:cNvPr id="0" name=""/>
        <dsp:cNvSpPr/>
      </dsp:nvSpPr>
      <dsp:spPr>
        <a:xfrm>
          <a:off x="2876665" y="298"/>
          <a:ext cx="2815994" cy="1407997"/>
        </a:xfrm>
        <a:prstGeom prst="roundRect">
          <a:avLst/>
        </a:prstGeom>
        <a:solidFill>
          <a:schemeClr val="accent1">
            <a:shade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Wissensdurst</a:t>
          </a:r>
        </a:p>
      </dsp:txBody>
      <dsp:txXfrm>
        <a:off x="2945398" y="69031"/>
        <a:ext cx="2678528" cy="1270531"/>
      </dsp:txXfrm>
    </dsp:sp>
    <dsp:sp modelId="{B309011F-6C46-4E36-B961-3003ACAB0824}">
      <dsp:nvSpPr>
        <dsp:cNvPr id="0" name=""/>
        <dsp:cNvSpPr/>
      </dsp:nvSpPr>
      <dsp:spPr>
        <a:xfrm>
          <a:off x="5035551" y="1868473"/>
          <a:ext cx="2815994" cy="1407997"/>
        </a:xfrm>
        <a:prstGeom prst="roundRect">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Selbstreflexion</a:t>
          </a:r>
        </a:p>
      </dsp:txBody>
      <dsp:txXfrm>
        <a:off x="5104284" y="1937206"/>
        <a:ext cx="2678528" cy="1270531"/>
      </dsp:txXfrm>
    </dsp:sp>
    <dsp:sp modelId="{DA26AE89-DEBF-42E9-BCD4-C260C4258375}">
      <dsp:nvSpPr>
        <dsp:cNvPr id="0" name=""/>
        <dsp:cNvSpPr/>
      </dsp:nvSpPr>
      <dsp:spPr>
        <a:xfrm>
          <a:off x="963586" y="1939919"/>
          <a:ext cx="2815994" cy="1407997"/>
        </a:xfrm>
        <a:prstGeom prst="roundRect">
          <a:avLst/>
        </a:prstGeom>
        <a:solidFill>
          <a:schemeClr val="accent1">
            <a:shade val="50000"/>
            <a:hueOff val="11638"/>
            <a:satOff val="16422"/>
            <a:lumOff val="20661"/>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de-DE" sz="2600" kern="1200" dirty="0"/>
            <a:t>Offenheit</a:t>
          </a:r>
        </a:p>
      </dsp:txBody>
      <dsp:txXfrm>
        <a:off x="1032319" y="2008652"/>
        <a:ext cx="2678528" cy="1270531"/>
      </dsp:txXfrm>
    </dsp:sp>
  </dsp:spTree>
</dsp:drawing>
</file>

<file path=ppt/diagrams/layout1.xml><?xml version="1.0" encoding="utf-8"?>
<dgm:layoutDef xmlns:dgm="http://schemas.openxmlformats.org/drawingml/2006/diagram" xmlns:a="http://schemas.openxmlformats.org/drawingml/2006/main" uniqueId="urn:microsoft.com/office/officeart/2005/8/layout/cycle3">
  <dgm:title val=""/>
  <dgm:desc val=""/>
  <dgm:catLst>
    <dgm:cat type="cycle" pri="5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Name0">
    <dgm:varLst>
      <dgm:dir/>
      <dgm:resizeHandles val="exact"/>
    </dgm:varLst>
    <dgm:choose name="Name1">
      <dgm:if name="Name2" axis="ch" ptType="node" func="cnt" op="equ" val="2">
        <dgm:alg type="composite">
          <dgm:param type="ar" val="0.9"/>
        </dgm:alg>
        <dgm:shape xmlns:r="http://schemas.openxmlformats.org/officeDocument/2006/relationships" r:blip="">
          <dgm:adjLst/>
        </dgm:shape>
        <dgm:presOf/>
        <dgm:constrLst>
          <dgm:constr type="primFontSz" for="ch" ptType="node" op="equ" val="65"/>
          <dgm:constr type="ctrX" for="ch" forName="node1" refType="w" fact="0.5"/>
          <dgm:constr type="t" for="ch" forName="node1"/>
          <dgm:constr type="w" for="ch" forName="node1" refType="w" fact="0.8"/>
          <dgm:constr type="h" for="ch" forName="node1" refType="w" refFor="ch" refForName="node1" fact="0.5"/>
          <dgm:constr type="ctrX" for="ch" forName="sibTrans" refType="w" fact="0.5"/>
          <dgm:constr type="t" for="ch" forName="sibTrans"/>
          <dgm:constr type="w" for="ch" forName="sibTrans" refType="w" fact="0.8"/>
          <dgm:constr type="h" for="ch" forName="sibTrans" refType="w" refFor="ch" refForName="node1" fact="0.5"/>
          <dgm:constr type="userA" for="ch" forName="sibTrans" refType="w" fact="1.07"/>
          <dgm:constr type="ctrX" for="ch" forName="node2" refType="w" fact="0.5"/>
          <dgm:constr type="b" for="ch" forName="node2" refType="h"/>
          <dgm:constr type="w" for="ch" forName="node2" refType="w" fact="0.8"/>
          <dgm:constr type="h" for="ch" forName="node2" refType="w" refFor="ch" refForName="node1" fact="0.5"/>
          <dgm:constr type="l" for="ch" forName="sp1"/>
          <dgm:constr type="t" for="ch" forName="sp1" refType="h" fact="0.5"/>
          <dgm:constr type="w" for="ch" forName="sp1" val="1"/>
          <dgm:constr type="h" for="ch" forName="sp1" val="1"/>
          <dgm:constr type="r" for="ch" forName="sp2" refType="w"/>
          <dgm:constr type="t" for="ch" forName="sp2" refType="h" fact="0.5"/>
          <dgm:constr type="w" for="ch" forName="sp2" val="1"/>
          <dgm:constr type="h" for="ch" forName="sp2" val="1"/>
        </dgm:constrLst>
        <dgm:ruleLst/>
      </dgm:if>
      <dgm:else name="Name3">
        <dgm:alg type="composite"/>
        <dgm:shape xmlns:r="http://schemas.openxmlformats.org/officeDocument/2006/relationships" r:blip="">
          <dgm:adjLst/>
        </dgm:shape>
        <dgm:presOf/>
        <dgm:constrLst>
          <dgm:constr type="primFontSz" for="ch" ptType="node" op="equ" val="65"/>
        </dgm:constrLst>
        <dgm:ruleLst/>
      </dgm:else>
    </dgm:choose>
    <dgm:choose name="Name4">
      <dgm:if name="Name5" axis="ch" ptType="node" func="cnt" op="equ" val="2">
        <dgm:layoutNode name="node1">
          <dgm:varLst>
            <dgm:bulletEnabled val="1"/>
          </dgm:varLst>
          <dgm:alg type="tx"/>
          <dgm:shape xmlns:r="http://schemas.openxmlformats.org/officeDocument/2006/relationships" type="roundRect" r:blip="">
            <dgm:adjLst/>
          </dgm:shape>
          <dgm:presOf axis="ch desOrSelf"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ibTrans" styleLbl="bgShp">
          <dgm:choose name="Name6">
            <dgm:if name="Name7" func="var" arg="dir" op="equ" val="norm">
              <dgm:alg type="conn">
                <dgm:param type="connRout" val="longCurve"/>
                <dgm:param type="begPts" val="midR"/>
                <dgm:param type="endPts" val="midL"/>
                <dgm:param type="dstNode" val="node1"/>
              </dgm:alg>
              <dgm:shape xmlns:r="http://schemas.openxmlformats.org/officeDocument/2006/relationships" type="conn" r:blip="" zOrderOff="-2">
                <dgm:adjLst/>
              </dgm:shape>
              <dgm:presOf axis="ch" ptType="sibTrans"/>
              <dgm:constrLst>
                <dgm:constr type="userA"/>
                <dgm:constr type="diam" refType="userA" fact="-1"/>
                <dgm:constr type="wArH" refType="userA" fact="0.05"/>
                <dgm:constr type="hArH" refType="userA" fact="0.1"/>
                <dgm:constr type="stemThick" refType="userA" fact="0.06"/>
                <dgm:constr type="begPad" refType="connDist" fact="-0.2"/>
                <dgm:constr type="endPad" refType="connDist" fact="0.05"/>
              </dgm:constrLst>
            </dgm:if>
            <dgm:else name="Name8">
              <dgm:alg type="conn">
                <dgm:param type="connRout" val="longCurve"/>
                <dgm:param type="begPts" val="midL"/>
                <dgm:param type="endPts" val="midR"/>
                <dgm:param type="dstNode" val="node1"/>
              </dgm:alg>
              <dgm:shape xmlns:r="http://schemas.openxmlformats.org/officeDocument/2006/relationships" type="conn" r:blip="" zOrderOff="-2">
                <dgm:adjLst/>
              </dgm:shape>
              <dgm:presOf axis="ch" ptType="sibTrans"/>
              <dgm:constrLst>
                <dgm:constr type="userA"/>
                <dgm:constr type="diam" refType="userA"/>
                <dgm:constr type="wArH" refType="userA" fact="0.05"/>
                <dgm:constr type="hArH" refType="userA" fact="0.1"/>
                <dgm:constr type="stemThick" refType="userA" fact="0.06"/>
                <dgm:constr type="begPad" refType="connDist" fact="-0.2"/>
                <dgm:constr type="endPad" refType="connDist" fact="0.05"/>
              </dgm:constrLst>
            </dgm:else>
          </dgm:choose>
          <dgm:ruleLst/>
        </dgm:layoutNode>
        <dgm:layoutNode name="node2">
          <dgm:varLst>
            <dgm:bulletEnabled val="1"/>
          </dgm:varLst>
          <dgm:alg type="tx"/>
          <dgm:shape xmlns:r="http://schemas.openxmlformats.org/officeDocument/2006/relationships" type="roundRect" r:blip="">
            <dgm:adjLst/>
          </dgm:shape>
          <dgm:presOf axis="ch desOrSelf"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sp1">
          <dgm:alg type="sp"/>
          <dgm:shape xmlns:r="http://schemas.openxmlformats.org/officeDocument/2006/relationships" r:blip="">
            <dgm:adjLst/>
          </dgm:shape>
          <dgm:presOf/>
          <dgm:constrLst/>
          <dgm:ruleLst/>
        </dgm:layoutNode>
        <dgm:layoutNode name="sp2">
          <dgm:alg type="sp"/>
          <dgm:shape xmlns:r="http://schemas.openxmlformats.org/officeDocument/2006/relationships" r:blip="">
            <dgm:adjLst/>
          </dgm:shape>
          <dgm:presOf/>
          <dgm:constrLst/>
          <dgm:ruleLst/>
        </dgm:layoutNode>
      </dgm:if>
      <dgm:else name="Name9">
        <dgm:layoutNode name="cycle">
          <dgm:choose name="Name10">
            <dgm:if name="Name11" func="var" arg="dir" op="equ" val="norm">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fact="-1"/>
                <dgm:constr type="wArH" for="ch" ptType="sibTrans" refType="diam" op="equ" fact="0.05"/>
                <dgm:constr type="hArH" for="ch" ptType="sibTrans" refType="diam" op="equ" fact="0.1"/>
                <dgm:constr type="stemThick" for="ch" ptType="sibTrans" refType="diam" op="equ" fact="0.065"/>
                <dgm:constr type="primFontSz" for="ch" ptType="node" op="equ"/>
              </dgm:constrLst>
            </dgm:if>
            <dgm:else name="Name12">
              <dgm:alg type="cycle">
                <dgm:param type="stAng" val="0"/>
                <dgm:param type="spanAng" val="-360"/>
              </dgm:alg>
              <dgm:shape xmlns:r="http://schemas.openxmlformats.org/officeDocument/2006/relationships" r:blip="">
                <dgm:adjLst/>
              </dgm:shape>
              <dgm:presOf/>
              <dgm:constrLst>
                <dgm:constr type="diam" refType="w"/>
                <dgm:constr type="w" for="ch" ptType="node" refType="w"/>
                <dgm:constr type="sibSp" val="15"/>
                <dgm:constr type="userA" for="ch" ptType="sibTrans" refType="diam" op="equ"/>
                <dgm:constr type="wArH" for="ch" ptType="sibTrans" refType="diam" op="equ" fact="0.05"/>
                <dgm:constr type="hArH" for="ch" ptType="sibTrans" refType="diam" op="equ" fact="0.1"/>
                <dgm:constr type="stemThick" for="ch" ptType="sibTrans" refType="diam" op="equ" fact="0.065"/>
                <dgm:constr type="primFontSz" for="ch" ptType="node" op="equ"/>
              </dgm:constrLst>
            </dgm:else>
          </dgm:choose>
          <dgm:ruleLst/>
          <dgm:forEach name="nodesFirstNodeForEach" axis="ch" ptType="node" cnt="1">
            <dgm:layoutNode name="nodeFirstNode">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name="sibTransForEach" axis="followSib" ptType="sibTrans" cnt="1">
              <dgm:layoutNode name="sibTransFirstNode" styleLbl="bgShp">
                <dgm:choose name="Name13">
                  <dgm:if name="Name14" func="var" arg="dir" op="equ" val="norm">
                    <dgm:alg type="conn">
                      <dgm:param type="connRout" val="longCurve"/>
                      <dgm:param type="begPts" val="midR"/>
                      <dgm:param type="endPts" val="midL"/>
                      <dgm:param type="dstNode" val="nodeFirstNode"/>
                    </dgm:alg>
                  </dgm:if>
                  <dgm:else name="Name15">
                    <dgm:alg type="conn">
                      <dgm:param type="connRout" val="longCurve"/>
                      <dgm:param type="begPts" val="midL"/>
                      <dgm:param type="endPts" val="midR"/>
                      <dgm:param type="dstNode" val="nodeFirstNode"/>
                    </dgm:alg>
                  </dgm:else>
                </dgm:choose>
                <dgm:shape xmlns:r="http://schemas.openxmlformats.org/officeDocument/2006/relationships" type="conn" r:blip="" zOrderOff="-2">
                  <dgm:adjLst/>
                </dgm:shape>
                <dgm:presOf axis="self"/>
                <dgm:choose name="Name16">
                  <dgm:if name="Name17" axis="par ch" ptType="doc node" func="cnt" op="equ" val="3">
                    <dgm:constrLst>
                      <dgm:constr type="userA"/>
                      <dgm:constr type="diam" refType="userA" fact="1.01"/>
                      <dgm:constr type="begPad" refType="connDist" fact="-0.2"/>
                      <dgm:constr type="endPad" refType="connDist" fact="0.05"/>
                    </dgm:constrLst>
                  </dgm:if>
                  <dgm:if name="Name18" axis="par ch" ptType="doc node" func="cnt" op="equ" val="4">
                    <dgm:constrLst>
                      <dgm:constr type="userA"/>
                      <dgm:constr type="diam" refType="userA" fact="1.26"/>
                      <dgm:constr type="begPad" refType="connDist" fact="-0.2"/>
                      <dgm:constr type="endPad" refType="connDist" fact="0.05"/>
                    </dgm:constrLst>
                  </dgm:if>
                  <dgm:if name="Name19" axis="par ch" ptType="doc node" func="cnt" op="equ" val="5">
                    <dgm:constrLst>
                      <dgm:constr type="userA"/>
                      <dgm:constr type="diam" refType="userA" fact="1.04"/>
                      <dgm:constr type="begPad" refType="connDist" fact="-0.2"/>
                      <dgm:constr type="endPad" refType="connDist" fact="0.05"/>
                    </dgm:constrLst>
                  </dgm:if>
                  <dgm:if name="Name20" axis="par ch" ptType="doc node" func="cnt" op="equ" val="6">
                    <dgm:constrLst>
                      <dgm:constr type="userA"/>
                      <dgm:constr type="diam" refType="userA" fact="1.1"/>
                      <dgm:constr type="begPad" refType="connDist" fact="-0.2"/>
                      <dgm:constr type="endPad" refType="connDist" fact="0.05"/>
                    </dgm:constrLst>
                  </dgm:if>
                  <dgm:else name="Name21">
                    <dgm:constrLst>
                      <dgm:constr type="userA"/>
                      <dgm:constr type="diam" refType="userA" fact="1.04"/>
                      <dgm:constr type="begPad" refType="connDist" fact="-0.2"/>
                      <dgm:constr type="endPad" refType="connDist" fact="0.05"/>
                    </dgm:constrLst>
                  </dgm:else>
                </dgm:choose>
                <dgm:ruleLst/>
              </dgm:layoutNode>
            </dgm:forEach>
          </dgm:forEach>
          <dgm:forEach name="followingNodesForEach" axis="ch" ptType="node" st="2">
            <dgm:layoutNode name="nodeFollowingNodes">
              <dgm:varLst>
                <dgm:bulletEnabled val="1"/>
              </dgm:varLst>
              <dgm:alg type="tx"/>
              <dgm:shape xmlns:r="http://schemas.openxmlformats.org/officeDocument/2006/relationships" type="roundRect" r:blip="">
                <dgm:adjLst/>
              </dgm:shape>
              <dgm:presOf axis="desOrSelf" ptType="node"/>
              <dgm:constrLst>
                <dgm:constr type="h" refType="w" fact="0.5"/>
                <dgm:constr type="primFontSz" val="65"/>
                <dgm:constr type="tMarg" refType="primFontSz" fact="0.3"/>
                <dgm:constr type="bMarg" refType="primFontSz" fact="0.3"/>
                <dgm:constr type="lMarg" refType="primFontSz" fact="0.3"/>
                <dgm:constr type="rMarg" refType="primFontSz" fact="0.3"/>
              </dgm:constrLst>
              <dgm:ruleLst>
                <dgm:rule type="primFontSz" val="5" fact="NaN" max="NaN"/>
              </dgm:ruleLst>
            </dgm:layoutNode>
          </dgm:forEach>
        </dgm:layoutNode>
      </dgm:else>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3010"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endParaRPr lang="de-DE"/>
          </a:p>
        </p:txBody>
      </p:sp>
      <p:sp>
        <p:nvSpPr>
          <p:cNvPr id="43011" name="Rectangle 3"/>
          <p:cNvSpPr>
            <a:spLocks noGrp="1" noChangeArrowheads="1"/>
          </p:cNvSpPr>
          <p:nvPr>
            <p:ph type="dt" sz="quarter" idx="1"/>
          </p:nvPr>
        </p:nvSpPr>
        <p:spPr bwMode="auto">
          <a:xfrm>
            <a:off x="3851275"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endParaRPr lang="de-DE"/>
          </a:p>
        </p:txBody>
      </p:sp>
      <p:sp>
        <p:nvSpPr>
          <p:cNvPr id="43012" name="Rectangle 4"/>
          <p:cNvSpPr>
            <a:spLocks noGrp="1" noChangeArrowheads="1"/>
          </p:cNvSpPr>
          <p:nvPr>
            <p:ph type="ftr" sz="quarter" idx="2"/>
          </p:nvPr>
        </p:nvSpPr>
        <p:spPr bwMode="auto">
          <a:xfrm>
            <a:off x="0"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endParaRPr lang="de-DE"/>
          </a:p>
        </p:txBody>
      </p:sp>
      <p:sp>
        <p:nvSpPr>
          <p:cNvPr id="43013" name="Rectangle 5"/>
          <p:cNvSpPr>
            <a:spLocks noGrp="1" noChangeArrowheads="1"/>
          </p:cNvSpPr>
          <p:nvPr>
            <p:ph type="sldNum" sz="quarter" idx="3"/>
          </p:nvPr>
        </p:nvSpPr>
        <p:spPr bwMode="auto">
          <a:xfrm>
            <a:off x="3851275" y="9429750"/>
            <a:ext cx="2946400" cy="496888"/>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CAB7FE54-6D31-47D6-B37F-4EF03E34E1D3}" type="slidenum">
              <a:rPr lang="de-DE"/>
              <a:pPr/>
              <a:t>‹Nr.›</a:t>
            </a:fld>
            <a:endParaRPr lang="de-DE"/>
          </a:p>
        </p:txBody>
      </p:sp>
    </p:spTree>
    <p:extLst>
      <p:ext uri="{BB962C8B-B14F-4D97-AF65-F5344CB8AC3E}">
        <p14:creationId xmlns:p14="http://schemas.microsoft.com/office/powerpoint/2010/main" val="31846158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44738" name="Rectangle 2"/>
          <p:cNvSpPr>
            <a:spLocks noGrp="1" noChangeArrowheads="1"/>
          </p:cNvSpPr>
          <p:nvPr>
            <p:ph type="hdr" sz="quarter"/>
          </p:nvPr>
        </p:nvSpPr>
        <p:spPr bwMode="auto">
          <a:xfrm>
            <a:off x="0"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Times New Roman" pitchFamily="18" charset="0"/>
              </a:defRPr>
            </a:lvl1pPr>
          </a:lstStyle>
          <a:p>
            <a:endParaRPr lang="de-DE"/>
          </a:p>
        </p:txBody>
      </p:sp>
      <p:sp>
        <p:nvSpPr>
          <p:cNvPr id="244739" name="Rectangle 3"/>
          <p:cNvSpPr>
            <a:spLocks noGrp="1" noChangeArrowheads="1"/>
          </p:cNvSpPr>
          <p:nvPr>
            <p:ph type="dt" idx="1"/>
          </p:nvPr>
        </p:nvSpPr>
        <p:spPr bwMode="auto">
          <a:xfrm>
            <a:off x="3849688" y="0"/>
            <a:ext cx="2946400" cy="4968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Times New Roman" pitchFamily="18" charset="0"/>
              </a:defRPr>
            </a:lvl1pPr>
          </a:lstStyle>
          <a:p>
            <a:endParaRPr lang="de-DE"/>
          </a:p>
        </p:txBody>
      </p:sp>
      <p:sp>
        <p:nvSpPr>
          <p:cNvPr id="244740" name="Rectangle 4"/>
          <p:cNvSpPr>
            <a:spLocks noGrp="1" noRot="1" noChangeAspect="1" noChangeArrowheads="1" noTextEdit="1"/>
          </p:cNvSpPr>
          <p:nvPr>
            <p:ph type="sldImg" idx="2"/>
          </p:nvPr>
        </p:nvSpPr>
        <p:spPr bwMode="auto">
          <a:xfrm>
            <a:off x="917575" y="744538"/>
            <a:ext cx="4962525" cy="3722687"/>
          </a:xfrm>
          <a:prstGeom prst="rect">
            <a:avLst/>
          </a:prstGeom>
          <a:noFill/>
          <a:ln w="9525">
            <a:solidFill>
              <a:srgbClr val="000000"/>
            </a:solidFill>
            <a:miter lim="800000"/>
            <a:headEnd/>
            <a:tailEnd/>
          </a:ln>
          <a:effectLst/>
        </p:spPr>
      </p:sp>
      <p:sp>
        <p:nvSpPr>
          <p:cNvPr id="244741" name="Rectangle 5"/>
          <p:cNvSpPr>
            <a:spLocks noGrp="1" noChangeArrowheads="1"/>
          </p:cNvSpPr>
          <p:nvPr>
            <p:ph type="body" sz="quarter" idx="3"/>
          </p:nvPr>
        </p:nvSpPr>
        <p:spPr bwMode="auto">
          <a:xfrm>
            <a:off x="679450" y="4714875"/>
            <a:ext cx="5438775" cy="44672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244742" name="Rectangle 6"/>
          <p:cNvSpPr>
            <a:spLocks noGrp="1" noChangeArrowheads="1"/>
          </p:cNvSpPr>
          <p:nvPr>
            <p:ph type="ftr" sz="quarter" idx="4"/>
          </p:nvPr>
        </p:nvSpPr>
        <p:spPr bwMode="auto">
          <a:xfrm>
            <a:off x="0"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Times New Roman" pitchFamily="18" charset="0"/>
              </a:defRPr>
            </a:lvl1pPr>
          </a:lstStyle>
          <a:p>
            <a:endParaRPr lang="de-DE"/>
          </a:p>
        </p:txBody>
      </p:sp>
      <p:sp>
        <p:nvSpPr>
          <p:cNvPr id="244743" name="Rectangle 7"/>
          <p:cNvSpPr>
            <a:spLocks noGrp="1" noChangeArrowheads="1"/>
          </p:cNvSpPr>
          <p:nvPr>
            <p:ph type="sldNum" sz="quarter" idx="5"/>
          </p:nvPr>
        </p:nvSpPr>
        <p:spPr bwMode="auto">
          <a:xfrm>
            <a:off x="3849688" y="9428163"/>
            <a:ext cx="2946400" cy="496887"/>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Times New Roman" pitchFamily="18" charset="0"/>
              </a:defRPr>
            </a:lvl1pPr>
          </a:lstStyle>
          <a:p>
            <a:fld id="{841280FC-4D60-46EB-ADB9-BFA2988E34EE}" type="slidenum">
              <a:rPr lang="de-DE"/>
              <a:pPr/>
              <a:t>‹Nr.›</a:t>
            </a:fld>
            <a:endParaRPr lang="de-DE"/>
          </a:p>
        </p:txBody>
      </p:sp>
    </p:spTree>
    <p:extLst>
      <p:ext uri="{BB962C8B-B14F-4D97-AF65-F5344CB8AC3E}">
        <p14:creationId xmlns:p14="http://schemas.microsoft.com/office/powerpoint/2010/main" val="1973084625"/>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Times New Roman" pitchFamily="18" charset="0"/>
        <a:ea typeface="+mn-ea"/>
        <a:cs typeface="+mn-cs"/>
      </a:defRPr>
    </a:lvl1pPr>
    <a:lvl2pPr marL="457200" algn="l" rtl="0" fontAlgn="base">
      <a:spcBef>
        <a:spcPct val="30000"/>
      </a:spcBef>
      <a:spcAft>
        <a:spcPct val="0"/>
      </a:spcAft>
      <a:defRPr sz="1200" kern="1200">
        <a:solidFill>
          <a:schemeClr val="tx1"/>
        </a:solidFill>
        <a:latin typeface="Times New Roman" pitchFamily="18" charset="0"/>
        <a:ea typeface="+mn-ea"/>
        <a:cs typeface="+mn-cs"/>
      </a:defRPr>
    </a:lvl2pPr>
    <a:lvl3pPr marL="914400" algn="l" rtl="0" fontAlgn="base">
      <a:spcBef>
        <a:spcPct val="30000"/>
      </a:spcBef>
      <a:spcAft>
        <a:spcPct val="0"/>
      </a:spcAft>
      <a:defRPr sz="1200" kern="1200">
        <a:solidFill>
          <a:schemeClr val="tx1"/>
        </a:solidFill>
        <a:latin typeface="Times New Roman" pitchFamily="18" charset="0"/>
        <a:ea typeface="+mn-ea"/>
        <a:cs typeface="+mn-cs"/>
      </a:defRPr>
    </a:lvl3pPr>
    <a:lvl4pPr marL="1371600" algn="l" rtl="0" fontAlgn="base">
      <a:spcBef>
        <a:spcPct val="30000"/>
      </a:spcBef>
      <a:spcAft>
        <a:spcPct val="0"/>
      </a:spcAft>
      <a:defRPr sz="1200" kern="1200">
        <a:solidFill>
          <a:schemeClr val="tx1"/>
        </a:solidFill>
        <a:latin typeface="Times New Roman" pitchFamily="18" charset="0"/>
        <a:ea typeface="+mn-ea"/>
        <a:cs typeface="+mn-cs"/>
      </a:defRPr>
    </a:lvl4pPr>
    <a:lvl5pPr marL="1828800" algn="l" rtl="0" fontAlgn="base">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4 zentrale Themen:</a:t>
            </a:r>
          </a:p>
          <a:p>
            <a:r>
              <a:rPr lang="de-DE" dirty="0" err="1"/>
              <a:t>Trainerphilosphie</a:t>
            </a:r>
            <a:r>
              <a:rPr lang="de-DE" dirty="0"/>
              <a:t>, Vision bzw. Zielvorstellungen,</a:t>
            </a:r>
            <a:r>
              <a:rPr lang="de-DE" baseline="0" dirty="0"/>
              <a:t> Führungsqualität, Gestalten des Umfelds</a:t>
            </a:r>
            <a:endParaRPr lang="de-DE" dirty="0"/>
          </a:p>
        </p:txBody>
      </p:sp>
      <p:sp>
        <p:nvSpPr>
          <p:cNvPr id="4" name="Foliennummernplatzhalter 3"/>
          <p:cNvSpPr>
            <a:spLocks noGrp="1"/>
          </p:cNvSpPr>
          <p:nvPr>
            <p:ph type="sldNum" sz="quarter" idx="10"/>
          </p:nvPr>
        </p:nvSpPr>
        <p:spPr/>
        <p:txBody>
          <a:bodyPr/>
          <a:lstStyle/>
          <a:p>
            <a:fld id="{841280FC-4D60-46EB-ADB9-BFA2988E34EE}" type="slidenum">
              <a:rPr lang="de-DE" smtClean="0"/>
              <a:pPr/>
              <a:t>5</a:t>
            </a:fld>
            <a:endParaRPr lang="de-DE"/>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600" b="0" i="0" u="none" strike="noStrike" kern="1200" baseline="0" dirty="0">
                <a:solidFill>
                  <a:schemeClr val="tx1"/>
                </a:solidFill>
                <a:latin typeface="+mn-lt"/>
                <a:ea typeface="+mn-ea"/>
                <a:cs typeface="+mn-cs"/>
              </a:rPr>
              <a:t>Der Athlet steht im Mittelpunkt und sonst niemand, Athlet fühlt sich gesehen und respektiert und nicht nur als Athlet sondern als Mensch! „Er kümmert sich und zwar um jeden im Team“</a:t>
            </a:r>
          </a:p>
          <a:p>
            <a:endParaRPr lang="de-DE" sz="1600" b="0" i="0" u="none" strike="noStrike" kern="1200" baseline="0" dirty="0">
              <a:solidFill>
                <a:schemeClr val="tx1"/>
              </a:solidFill>
              <a:latin typeface="+mn-lt"/>
              <a:ea typeface="+mn-ea"/>
              <a:cs typeface="+mn-cs"/>
            </a:endParaRPr>
          </a:p>
          <a:p>
            <a:endParaRPr lang="de-DE" sz="1600" b="0" i="0" u="none" strike="noStrike" kern="1200" baseline="0" dirty="0">
              <a:solidFill>
                <a:schemeClr val="tx1"/>
              </a:solidFill>
              <a:latin typeface="+mn-lt"/>
              <a:ea typeface="+mn-ea"/>
              <a:cs typeface="+mn-cs"/>
            </a:endParaRPr>
          </a:p>
        </p:txBody>
      </p:sp>
      <p:sp>
        <p:nvSpPr>
          <p:cNvPr id="4" name="Foliennummernplatzhalter 3"/>
          <p:cNvSpPr>
            <a:spLocks noGrp="1"/>
          </p:cNvSpPr>
          <p:nvPr>
            <p:ph type="sldNum" sz="quarter" idx="10"/>
          </p:nvPr>
        </p:nvSpPr>
        <p:spPr/>
        <p:txBody>
          <a:bodyPr/>
          <a:lstStyle/>
          <a:p>
            <a:fld id="{1D167644-E83F-4DA4-8444-FEFAC77ED305}" type="slidenum">
              <a:rPr lang="de-DE" smtClean="0"/>
              <a:pPr/>
              <a:t>6</a:t>
            </a:fld>
            <a:endParaRPr lang="de-DE"/>
          </a:p>
        </p:txBody>
      </p:sp>
    </p:spTree>
    <p:extLst>
      <p:ext uri="{BB962C8B-B14F-4D97-AF65-F5344CB8AC3E}">
        <p14:creationId xmlns:p14="http://schemas.microsoft.com/office/powerpoint/2010/main" val="21804386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t>klare</a:t>
            </a:r>
            <a:r>
              <a:rPr lang="en-US" sz="1200" b="1" dirty="0"/>
              <a:t> </a:t>
            </a:r>
            <a:r>
              <a:rPr lang="en-US" sz="1200" b="1" dirty="0" err="1"/>
              <a:t>Vorstellung</a:t>
            </a:r>
            <a:r>
              <a:rPr lang="en-US" sz="1200" b="1" dirty="0"/>
              <a:t> was </a:t>
            </a:r>
            <a:r>
              <a:rPr lang="en-US" sz="1200" b="1" dirty="0" err="1"/>
              <a:t>nötig</a:t>
            </a:r>
            <a:r>
              <a:rPr lang="en-US" sz="1200" b="1" dirty="0"/>
              <a:t> </a:t>
            </a:r>
            <a:r>
              <a:rPr lang="en-US" sz="1200" b="1" dirty="0" err="1"/>
              <a:t>ist</a:t>
            </a:r>
            <a:r>
              <a:rPr lang="en-US" sz="1200" b="1" dirty="0"/>
              <a:t>, um </a:t>
            </a:r>
            <a:r>
              <a:rPr lang="en-US" sz="1200" b="1" dirty="0" err="1"/>
              <a:t>erfolgreich</a:t>
            </a:r>
            <a:r>
              <a:rPr lang="en-US" sz="1200" b="1" dirty="0"/>
              <a:t> </a:t>
            </a:r>
            <a:r>
              <a:rPr lang="en-US" sz="1200" b="1" dirty="0" err="1"/>
              <a:t>zu</a:t>
            </a:r>
            <a:r>
              <a:rPr lang="en-US" sz="1200" b="1" dirty="0"/>
              <a:t> sein:</a:t>
            </a:r>
            <a:r>
              <a:rPr lang="en-US" sz="1200" dirty="0"/>
              <a:t> </a:t>
            </a:r>
            <a:r>
              <a:rPr lang="en-US" sz="1200" b="0" i="0" u="none" strike="noStrike" kern="1200" baseline="0" dirty="0">
                <a:solidFill>
                  <a:schemeClr val="tx1"/>
                </a:solidFill>
                <a:latin typeface="+mn-lt"/>
                <a:ea typeface="+mn-ea"/>
                <a:cs typeface="+mn-cs"/>
              </a:rPr>
              <a:t>The ability to predict, particularly with regards to what ‘it will take to win a gold medal or championship the next time around’</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t>Langfristige</a:t>
            </a:r>
            <a:r>
              <a:rPr lang="en-US" sz="1200" b="1" dirty="0"/>
              <a:t> </a:t>
            </a:r>
            <a:r>
              <a:rPr lang="en-US" sz="1200" b="1" dirty="0" err="1"/>
              <a:t>Planung</a:t>
            </a:r>
            <a:r>
              <a:rPr lang="en-US" sz="1200" b="1" dirty="0"/>
              <a:t> </a:t>
            </a:r>
            <a:r>
              <a:rPr lang="en-US" sz="1200" dirty="0"/>
              <a:t>(was </a:t>
            </a:r>
            <a:r>
              <a:rPr lang="en-US" sz="1200" dirty="0" err="1"/>
              <a:t>ist</a:t>
            </a:r>
            <a:r>
              <a:rPr lang="en-US" sz="1200" dirty="0"/>
              <a:t> </a:t>
            </a:r>
            <a:r>
              <a:rPr lang="en-US" sz="1200" dirty="0" err="1"/>
              <a:t>notwendig</a:t>
            </a:r>
            <a:r>
              <a:rPr lang="en-US" sz="1200" dirty="0"/>
              <a:t> um </a:t>
            </a:r>
            <a:r>
              <a:rPr lang="en-US" sz="1200" dirty="0" err="1"/>
              <a:t>Ziel</a:t>
            </a:r>
            <a:r>
              <a:rPr lang="en-US" sz="1200" dirty="0"/>
              <a:t> A, B, C, </a:t>
            </a:r>
            <a:r>
              <a:rPr lang="en-US" sz="1200" dirty="0" err="1"/>
              <a:t>zu</a:t>
            </a:r>
            <a:r>
              <a:rPr lang="en-US" sz="1200" dirty="0"/>
              <a:t> </a:t>
            </a:r>
            <a:r>
              <a:rPr lang="en-US" sz="1200" dirty="0" err="1"/>
              <a:t>erreichen</a:t>
            </a:r>
            <a:r>
              <a:rPr lang="en-US" sz="1200" dirty="0"/>
              <a:t>) (Action Led Planning)</a:t>
            </a:r>
            <a:endParaRPr lang="en-US" sz="1200" b="1"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dirty="0"/>
          </a:p>
          <a:p>
            <a:r>
              <a:rPr lang="en-US" sz="1200" b="1" dirty="0" err="1"/>
              <a:t>Fokus</a:t>
            </a:r>
            <a:r>
              <a:rPr lang="en-US" sz="1200" b="1" dirty="0"/>
              <a:t> </a:t>
            </a:r>
            <a:r>
              <a:rPr lang="en-US" sz="1200" b="1" dirty="0" err="1"/>
              <a:t>oder</a:t>
            </a:r>
            <a:r>
              <a:rPr lang="en-US" sz="1200" b="1" dirty="0"/>
              <a:t> Simplifying Complexity: </a:t>
            </a:r>
            <a:r>
              <a:rPr lang="en-US" sz="1200" b="0" i="0" u="none" strike="noStrike" kern="1200" baseline="0" dirty="0">
                <a:solidFill>
                  <a:schemeClr val="tx1"/>
                </a:solidFill>
                <a:latin typeface="+mn-lt"/>
                <a:ea typeface="+mn-ea"/>
                <a:cs typeface="+mn-cs"/>
              </a:rPr>
              <a:t>In the high performance environment, time, attention and resources are limited and having clarity about where the biggest return on investment is appears central to SWC practice. In addition, being able to maintain “focus on the big prize” (Athlete 11) and ignore myriad potential distractions along the way was identified as critical to success.</a:t>
            </a:r>
            <a:endParaRPr lang="en-US" sz="1200" b="1"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t>Notwendigkeit</a:t>
            </a:r>
            <a:r>
              <a:rPr lang="en-US" sz="1200" b="1" dirty="0"/>
              <a:t> </a:t>
            </a:r>
            <a:r>
              <a:rPr lang="en-US" sz="1200" b="1" dirty="0" err="1"/>
              <a:t>der</a:t>
            </a:r>
            <a:r>
              <a:rPr lang="en-US" sz="1200" b="1" dirty="0"/>
              <a:t> Innovation</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de-DE" sz="1200" b="1" dirty="0"/>
              <a:t>Monitoring &amp; </a:t>
            </a:r>
            <a:r>
              <a:rPr lang="de-DE" sz="1200" b="1" dirty="0" err="1"/>
              <a:t>Reviewing</a:t>
            </a:r>
            <a:endParaRPr lang="de-DE" sz="1200" b="1" dirty="0"/>
          </a:p>
          <a:p>
            <a:r>
              <a:rPr lang="en-US" sz="1200" b="0" i="0" u="none" strike="noStrike" kern="1200" baseline="0" dirty="0">
                <a:solidFill>
                  <a:schemeClr val="tx1"/>
                </a:solidFill>
                <a:latin typeface="+mn-lt"/>
                <a:ea typeface="+mn-ea"/>
                <a:cs typeface="+mn-cs"/>
              </a:rPr>
              <a:t>Athletes highlighted that one of the most important elements of the review process SWC engaged in revolved around the monitoring of athlete progress and performance. While </a:t>
            </a:r>
            <a:r>
              <a:rPr lang="en-US" sz="1200" b="0" i="0" u="none" strike="noStrike" kern="1200" baseline="0" dirty="0" err="1">
                <a:solidFill>
                  <a:schemeClr val="tx1"/>
                </a:solidFill>
                <a:latin typeface="+mn-lt"/>
                <a:ea typeface="+mn-ea"/>
                <a:cs typeface="+mn-cs"/>
              </a:rPr>
              <a:t>recognising</a:t>
            </a:r>
            <a:r>
              <a:rPr lang="en-US" sz="1200" b="0" i="0" u="none" strike="noStrike" kern="1200" baseline="0" dirty="0">
                <a:solidFill>
                  <a:schemeClr val="tx1"/>
                </a:solidFill>
                <a:latin typeface="+mn-lt"/>
                <a:ea typeface="+mn-ea"/>
                <a:cs typeface="+mn-cs"/>
              </a:rPr>
              <a:t> the “painstaking and stressful nature” of this process (Athlete 11), they stressed the contribution it made to the creation of a culture of accountability </a:t>
            </a:r>
            <a:r>
              <a:rPr lang="de-DE" sz="1200" b="0" i="0" u="none" strike="noStrike" kern="1200" baseline="0" dirty="0">
                <a:solidFill>
                  <a:schemeClr val="tx1"/>
                </a:solidFill>
                <a:latin typeface="+mn-lt"/>
                <a:ea typeface="+mn-ea"/>
                <a:cs typeface="+mn-cs"/>
              </a:rPr>
              <a:t>and </a:t>
            </a:r>
            <a:r>
              <a:rPr lang="de-DE" sz="1200" b="0" i="0" u="none" strike="noStrike" kern="1200" baseline="0" dirty="0" err="1">
                <a:solidFill>
                  <a:schemeClr val="tx1"/>
                </a:solidFill>
                <a:latin typeface="+mn-lt"/>
                <a:ea typeface="+mn-ea"/>
                <a:cs typeface="+mn-cs"/>
              </a:rPr>
              <a:t>responsibility</a:t>
            </a:r>
            <a:r>
              <a:rPr lang="en-US" sz="1200" b="0" i="0" u="none" strike="noStrike" kern="1200" baseline="0" dirty="0">
                <a:solidFill>
                  <a:schemeClr val="tx1"/>
                </a:solidFill>
                <a:latin typeface="+mn-lt"/>
                <a:ea typeface="+mn-ea"/>
                <a:cs typeface="+mn-cs"/>
              </a:rPr>
              <a:t>This also acted as a motivating factor for athletes who, due to the close monitoring of performance, felt “training was </a:t>
            </a:r>
            <a:r>
              <a:rPr lang="en-US" sz="1200" b="0" i="0" u="none" strike="noStrike" kern="1200" baseline="0" dirty="0" err="1">
                <a:solidFill>
                  <a:schemeClr val="tx1"/>
                </a:solidFill>
                <a:latin typeface="+mn-lt"/>
                <a:ea typeface="+mn-ea"/>
                <a:cs typeface="+mn-cs"/>
              </a:rPr>
              <a:t>customised</a:t>
            </a:r>
            <a:r>
              <a:rPr lang="en-US" sz="1200" b="0" i="0" u="none" strike="noStrike" kern="1200" baseline="0" dirty="0">
                <a:solidFill>
                  <a:schemeClr val="tx1"/>
                </a:solidFill>
                <a:latin typeface="+mn-lt"/>
                <a:ea typeface="+mn-ea"/>
                <a:cs typeface="+mn-cs"/>
              </a:rPr>
              <a:t> to suit their needs and stage of development” </a:t>
            </a:r>
            <a:endParaRPr lang="de-DE" dirty="0"/>
          </a:p>
        </p:txBody>
      </p:sp>
      <p:sp>
        <p:nvSpPr>
          <p:cNvPr id="4" name="Foliennummernplatzhalter 3"/>
          <p:cNvSpPr>
            <a:spLocks noGrp="1"/>
          </p:cNvSpPr>
          <p:nvPr>
            <p:ph type="sldNum" sz="quarter" idx="10"/>
          </p:nvPr>
        </p:nvSpPr>
        <p:spPr/>
        <p:txBody>
          <a:bodyPr/>
          <a:lstStyle/>
          <a:p>
            <a:fld id="{1D167644-E83F-4DA4-8444-FEFAC77ED305}" type="slidenum">
              <a:rPr lang="de-DE" smtClean="0"/>
              <a:pPr/>
              <a:t>7</a:t>
            </a:fld>
            <a:endParaRPr lang="de-DE"/>
          </a:p>
        </p:txBody>
      </p:sp>
    </p:spTree>
    <p:extLst>
      <p:ext uri="{BB962C8B-B14F-4D97-AF65-F5344CB8AC3E}">
        <p14:creationId xmlns:p14="http://schemas.microsoft.com/office/powerpoint/2010/main" val="370324001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en-US" sz="1200" b="0" i="0" u="none" strike="noStrike" kern="1200" baseline="0" dirty="0">
                <a:solidFill>
                  <a:schemeClr val="tx1"/>
                </a:solidFill>
                <a:latin typeface="+mn-lt"/>
                <a:ea typeface="+mn-ea"/>
                <a:cs typeface="+mn-cs"/>
              </a:rPr>
              <a:t>[you need to build a group] in which players are comfortable with their roles and where at least they accept it, not always happily, but with a positive</a:t>
            </a:r>
          </a:p>
          <a:p>
            <a:r>
              <a:rPr lang="en-US" sz="1200" b="0" i="0" u="none" strike="noStrike" kern="1200" baseline="0" dirty="0">
                <a:solidFill>
                  <a:schemeClr val="tx1"/>
                </a:solidFill>
                <a:latin typeface="+mn-lt"/>
                <a:ea typeface="+mn-ea"/>
                <a:cs typeface="+mn-cs"/>
              </a:rPr>
              <a:t>attitude to contribute to the project. A group where beside the legitimate personal and individual aspirations, what’s at the forefront of everyone’s mind is </a:t>
            </a:r>
            <a:r>
              <a:rPr lang="de-DE" sz="1200" b="0" i="0" u="none" strike="noStrike" kern="1200" baseline="0" dirty="0" err="1">
                <a:solidFill>
                  <a:schemeClr val="tx1"/>
                </a:solidFill>
                <a:latin typeface="+mn-lt"/>
                <a:ea typeface="+mn-ea"/>
                <a:cs typeface="+mn-cs"/>
              </a:rPr>
              <a:t>the</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team’s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success</a:t>
            </a:r>
            <a:r>
              <a:rPr lang="de-DE" sz="1200" b="0" i="0" u="none" strike="noStrike" kern="1200" baseline="0" dirty="0">
                <a:solidFill>
                  <a:schemeClr val="tx1"/>
                </a:solidFill>
                <a:latin typeface="+mn-lt"/>
                <a:ea typeface="+mn-ea"/>
                <a:cs typeface="+mn-cs"/>
              </a:rPr>
              <a:t>.</a:t>
            </a:r>
          </a:p>
          <a:p>
            <a:endParaRPr lang="de-DE"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err="1"/>
              <a:t>Glaube</a:t>
            </a:r>
            <a:r>
              <a:rPr lang="en-US" sz="1200" b="1" dirty="0"/>
              <a:t> an den Trainer</a:t>
            </a:r>
          </a:p>
          <a:p>
            <a:r>
              <a:rPr lang="de-DE" sz="1200" b="1" i="0" u="none" strike="noStrike" kern="1200" baseline="0" dirty="0">
                <a:solidFill>
                  <a:schemeClr val="tx1"/>
                </a:solidFill>
                <a:latin typeface="+mn-lt"/>
                <a:ea typeface="+mn-ea"/>
                <a:cs typeface="+mn-cs"/>
              </a:rPr>
              <a:t>The </a:t>
            </a:r>
            <a:r>
              <a:rPr lang="de-DE" sz="1200" b="1" i="0" u="none" strike="noStrike" kern="1200" baseline="0" dirty="0" err="1">
                <a:solidFill>
                  <a:schemeClr val="tx1"/>
                </a:solidFill>
                <a:latin typeface="+mn-lt"/>
                <a:ea typeface="+mn-ea"/>
                <a:cs typeface="+mn-cs"/>
              </a:rPr>
              <a:t>two</a:t>
            </a:r>
            <a:r>
              <a:rPr lang="de-DE" sz="1200" b="1" i="0" u="none" strike="noStrike" kern="1200" baseline="0" dirty="0">
                <a:solidFill>
                  <a:schemeClr val="tx1"/>
                </a:solidFill>
                <a:latin typeface="+mn-lt"/>
                <a:ea typeface="+mn-ea"/>
                <a:cs typeface="+mn-cs"/>
              </a:rPr>
              <a:t> </a:t>
            </a:r>
            <a:r>
              <a:rPr lang="de-DE" sz="1200" b="1" i="0" u="none" strike="noStrike" kern="1200" baseline="0" dirty="0" err="1">
                <a:solidFill>
                  <a:schemeClr val="tx1"/>
                </a:solidFill>
                <a:latin typeface="+mn-lt"/>
                <a:ea typeface="+mn-ea"/>
                <a:cs typeface="+mn-cs"/>
              </a:rPr>
              <a:t>most</a:t>
            </a:r>
            <a:r>
              <a:rPr lang="de-DE" sz="1200" b="1" i="0" u="none" strike="noStrike" kern="1200" baseline="0" dirty="0">
                <a:solidFill>
                  <a:schemeClr val="tx1"/>
                </a:solidFill>
                <a:latin typeface="+mn-lt"/>
                <a:ea typeface="+mn-ea"/>
                <a:cs typeface="+mn-cs"/>
              </a:rPr>
              <a:t> </a:t>
            </a:r>
            <a:r>
              <a:rPr lang="en-US" sz="1200" b="1" i="0" u="none" strike="noStrike" kern="1200" baseline="0" dirty="0">
                <a:solidFill>
                  <a:schemeClr val="tx1"/>
                </a:solidFill>
                <a:latin typeface="+mn-lt"/>
                <a:ea typeface="+mn-ea"/>
                <a:cs typeface="+mn-cs"/>
              </a:rPr>
              <a:t>frequently identified sources </a:t>
            </a:r>
            <a:r>
              <a:rPr lang="en-US" sz="1200" b="0" i="0" u="none" strike="noStrike" kern="1200" baseline="0" dirty="0">
                <a:solidFill>
                  <a:schemeClr val="tx1"/>
                </a:solidFill>
                <a:latin typeface="+mn-lt"/>
                <a:ea typeface="+mn-ea"/>
                <a:cs typeface="+mn-cs"/>
              </a:rPr>
              <a:t>of belief in the coach were the coach’s social capital (past as athlete, previous wins) and his/her ability to develop a positive bond with the athlete and/or the team (i.e., personal touch, open and </a:t>
            </a:r>
            <a:r>
              <a:rPr lang="de-DE" sz="1200" b="0" i="0" u="none" strike="noStrike" kern="1200" baseline="0" dirty="0">
                <a:solidFill>
                  <a:schemeClr val="tx1"/>
                </a:solidFill>
                <a:latin typeface="+mn-lt"/>
                <a:ea typeface="+mn-ea"/>
                <a:cs typeface="+mn-cs"/>
              </a:rPr>
              <a:t>honest </a:t>
            </a:r>
            <a:r>
              <a:rPr lang="de-DE" sz="1200" b="0" i="0" u="none" strike="noStrike" kern="1200" baseline="0" dirty="0" err="1">
                <a:solidFill>
                  <a:schemeClr val="tx1"/>
                </a:solidFill>
                <a:latin typeface="+mn-lt"/>
                <a:ea typeface="+mn-ea"/>
                <a:cs typeface="+mn-cs"/>
              </a:rPr>
              <a:t>communications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integrity</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empathy</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holistic</a:t>
            </a:r>
            <a:r>
              <a:rPr lang="de-DE" sz="1200" b="0" i="0" u="none" strike="noStrike" kern="1200" baseline="0" dirty="0">
                <a:solidFill>
                  <a:schemeClr val="tx1"/>
                </a:solidFill>
                <a:latin typeface="+mn-lt"/>
                <a:ea typeface="+mn-ea"/>
                <a:cs typeface="+mn-cs"/>
              </a:rPr>
              <a:t> </a:t>
            </a:r>
            <a:r>
              <a:rPr lang="en-US" sz="1200" b="0" i="0" u="none" strike="noStrike" kern="1200" baseline="0" dirty="0">
                <a:solidFill>
                  <a:schemeClr val="tx1"/>
                </a:solidFill>
                <a:latin typeface="+mn-lt"/>
                <a:ea typeface="+mn-ea"/>
                <a:cs typeface="+mn-cs"/>
              </a:rPr>
              <a:t>approach to athlete development, being reliable and </a:t>
            </a:r>
            <a:r>
              <a:rPr lang="de-DE" sz="1200" b="0" i="0" u="none" strike="noStrike" kern="1200" baseline="0" dirty="0" err="1">
                <a:solidFill>
                  <a:schemeClr val="tx1"/>
                </a:solidFill>
                <a:latin typeface="+mn-lt"/>
                <a:ea typeface="+mn-ea"/>
                <a:cs typeface="+mn-cs"/>
              </a:rPr>
              <a:t>emotionally</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stable</a:t>
            </a:r>
            <a:r>
              <a:rPr lang="de-DE" sz="1200" b="0" i="0" u="none" strike="noStrike" kern="1200" baseline="0" dirty="0">
                <a:solidFill>
                  <a:schemeClr val="tx1"/>
                </a:solidFill>
                <a:latin typeface="+mn-lt"/>
                <a:ea typeface="+mn-ea"/>
                <a:cs typeface="+mn-cs"/>
              </a:rPr>
              <a:t>).</a:t>
            </a:r>
          </a:p>
          <a:p>
            <a:endParaRPr lang="de-DE" dirty="0"/>
          </a:p>
          <a:p>
            <a:r>
              <a:rPr lang="de-DE" b="1" dirty="0"/>
              <a:t>Glaube an Dich als Athlet (durch Coaching) </a:t>
            </a:r>
            <a:r>
              <a:rPr lang="en-US" sz="1200" b="0" i="0" u="none" strike="noStrike" kern="1200" baseline="0" dirty="0">
                <a:solidFill>
                  <a:schemeClr val="tx1"/>
                </a:solidFill>
                <a:latin typeface="+mn-lt"/>
                <a:ea typeface="+mn-ea"/>
                <a:cs typeface="+mn-cs"/>
              </a:rPr>
              <a:t>he is very perfectionistic, so he really focuses on the details, but he is very good at positive coaching, he does not only say what you are doing wrong, but he says what you are doing well and this combination makes him a champion maker.</a:t>
            </a:r>
            <a:endParaRPr lang="de-DE" b="1" dirty="0"/>
          </a:p>
          <a:p>
            <a:endParaRPr lang="de-DE" dirty="0"/>
          </a:p>
          <a:p>
            <a:r>
              <a:rPr lang="de-DE" b="1" dirty="0"/>
              <a:t>Glaube an uns das Team (Führungsqualität des Trainers, Teamführung, Identität) „</a:t>
            </a:r>
            <a:r>
              <a:rPr lang="de-DE" sz="1200" b="0" i="0" u="none" strike="noStrike" kern="1200" baseline="0" dirty="0">
                <a:solidFill>
                  <a:schemeClr val="tx1"/>
                </a:solidFill>
                <a:latin typeface="+mn-lt"/>
                <a:ea typeface="+mn-ea"/>
                <a:cs typeface="+mn-cs"/>
              </a:rPr>
              <a:t>bring</a:t>
            </a:r>
          </a:p>
          <a:p>
            <a:r>
              <a:rPr lang="en-US" sz="1200" b="0" i="0" u="none" strike="noStrike" kern="1200" baseline="0" dirty="0">
                <a:solidFill>
                  <a:schemeClr val="tx1"/>
                </a:solidFill>
                <a:latin typeface="+mn-lt"/>
                <a:ea typeface="+mn-ea"/>
                <a:cs typeface="+mn-cs"/>
              </a:rPr>
              <a:t>the team together as people.” </a:t>
            </a:r>
          </a:p>
          <a:p>
            <a:r>
              <a:rPr lang="en-US" sz="1200" b="0" i="0" u="none" strike="noStrike" kern="1200" baseline="0" dirty="0">
                <a:solidFill>
                  <a:schemeClr val="tx1"/>
                </a:solidFill>
                <a:latin typeface="+mn-lt"/>
                <a:ea typeface="+mn-ea"/>
                <a:cs typeface="+mn-cs"/>
              </a:rPr>
              <a:t>In addition, a number of athletes indicated that, at times, their coach deliberately created instances of “crisis” (Athlete 2), which brought the team together (sometimes even against the coach)</a:t>
            </a:r>
          </a:p>
          <a:p>
            <a:r>
              <a:rPr lang="en-US" sz="1200" b="0" i="0" u="none" strike="noStrike" kern="1200" baseline="0" dirty="0">
                <a:solidFill>
                  <a:schemeClr val="tx1"/>
                </a:solidFill>
                <a:latin typeface="+mn-lt"/>
                <a:ea typeface="+mn-ea"/>
                <a:cs typeface="+mn-cs"/>
              </a:rPr>
              <a:t>Keep athletes </a:t>
            </a:r>
            <a:r>
              <a:rPr lang="en-US" sz="1200" b="0" i="0" u="none" strike="noStrike" kern="1200" baseline="0" dirty="0" err="1">
                <a:solidFill>
                  <a:schemeClr val="tx1"/>
                </a:solidFill>
                <a:latin typeface="+mn-lt"/>
                <a:ea typeface="+mn-ea"/>
                <a:cs typeface="+mn-cs"/>
              </a:rPr>
              <a:t>rootet</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Overall, there was an emphasis on the coach’s aptitude to build and manage relationships with every stakeholder and member of the entourage.</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Athletes tended to see the relationship with their coach as much more of a partnership than an autocracy. Some athletes reported this as a departure from previous experiences of coaching and, while still respecting the coach’s ultimate decision-making power, stressed that authoritarian approaches were on the decline and would </a:t>
            </a:r>
            <a:r>
              <a:rPr lang="de-DE" sz="1200" b="0" i="0" u="none" strike="noStrike" kern="1200" baseline="0" dirty="0">
                <a:solidFill>
                  <a:schemeClr val="tx1"/>
                </a:solidFill>
                <a:latin typeface="+mn-lt"/>
                <a:ea typeface="+mn-ea"/>
                <a:cs typeface="+mn-cs"/>
              </a:rPr>
              <a:t>not </a:t>
            </a:r>
            <a:r>
              <a:rPr lang="de-DE" sz="1200" b="0" i="0" u="none" strike="noStrike" kern="1200" baseline="0" dirty="0" err="1">
                <a:solidFill>
                  <a:schemeClr val="tx1"/>
                </a:solidFill>
                <a:latin typeface="+mn-lt"/>
                <a:ea typeface="+mn-ea"/>
                <a:cs typeface="+mn-cs"/>
              </a:rPr>
              <a:t>work</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going</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forward</a:t>
            </a:r>
            <a:r>
              <a:rPr lang="de-DE" sz="1200" b="0" i="0" u="none" strike="noStrike" kern="1200" baseline="0" dirty="0">
                <a:solidFill>
                  <a:schemeClr val="tx1"/>
                </a:solidFill>
                <a:latin typeface="+mn-lt"/>
                <a:ea typeface="+mn-ea"/>
                <a:cs typeface="+mn-cs"/>
              </a:rPr>
              <a:t>.</a:t>
            </a:r>
            <a:endParaRPr lang="de-DE" b="1" dirty="0"/>
          </a:p>
          <a:p>
            <a:endParaRPr lang="de-DE" dirty="0"/>
          </a:p>
        </p:txBody>
      </p:sp>
      <p:sp>
        <p:nvSpPr>
          <p:cNvPr id="4" name="Foliennummernplatzhalter 3"/>
          <p:cNvSpPr>
            <a:spLocks noGrp="1"/>
          </p:cNvSpPr>
          <p:nvPr>
            <p:ph type="sldNum" sz="quarter" idx="10"/>
          </p:nvPr>
        </p:nvSpPr>
        <p:spPr/>
        <p:txBody>
          <a:bodyPr/>
          <a:lstStyle/>
          <a:p>
            <a:fld id="{1D167644-E83F-4DA4-8444-FEFAC77ED305}" type="slidenum">
              <a:rPr lang="de-DE" smtClean="0"/>
              <a:pPr/>
              <a:t>8</a:t>
            </a:fld>
            <a:endParaRPr lang="de-DE"/>
          </a:p>
        </p:txBody>
      </p:sp>
    </p:spTree>
    <p:extLst>
      <p:ext uri="{BB962C8B-B14F-4D97-AF65-F5344CB8AC3E}">
        <p14:creationId xmlns:p14="http://schemas.microsoft.com/office/powerpoint/2010/main" val="16251946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Entwicklung des Trainers während der Karriere aus Athletensicht</a:t>
            </a:r>
          </a:p>
          <a:p>
            <a:pPr marL="171450" indent="-171450">
              <a:buFont typeface="Arial" panose="020B0604020202020204" pitchFamily="34" charset="0"/>
              <a:buChar char="•"/>
            </a:pPr>
            <a:r>
              <a:rPr lang="de-DE" dirty="0"/>
              <a:t>mehr Milde/Güte</a:t>
            </a:r>
          </a:p>
          <a:p>
            <a:pPr marL="171450" indent="-171450">
              <a:buFont typeface="Arial" panose="020B0604020202020204" pitchFamily="34" charset="0"/>
              <a:buChar char="•"/>
            </a:pPr>
            <a:r>
              <a:rPr lang="de-DE" dirty="0"/>
              <a:t>flexibler in Planung</a:t>
            </a:r>
          </a:p>
          <a:p>
            <a:pPr marL="171450" indent="-171450">
              <a:buFont typeface="Arial" panose="020B0604020202020204" pitchFamily="34" charset="0"/>
              <a:buChar char="•"/>
            </a:pPr>
            <a:r>
              <a:rPr lang="de-DE" dirty="0"/>
              <a:t>Verbesserung in Fähigkeit Strukturen des Leistungssport zu managen</a:t>
            </a:r>
          </a:p>
          <a:p>
            <a:pPr marL="171450" indent="-171450">
              <a:buFont typeface="Arial" panose="020B0604020202020204" pitchFamily="34" charset="0"/>
              <a:buChar char="•"/>
            </a:pPr>
            <a:endParaRPr lang="de-DE" b="1" dirty="0"/>
          </a:p>
          <a:p>
            <a:r>
              <a:rPr lang="de-DE" b="1" dirty="0"/>
              <a:t>Hohe Erwartungen </a:t>
            </a:r>
            <a:r>
              <a:rPr lang="en-US" sz="1200" b="0" i="0" u="none" strike="noStrike" kern="1200" baseline="0" dirty="0">
                <a:solidFill>
                  <a:schemeClr val="tx1"/>
                </a:solidFill>
                <a:latin typeface="+mn-lt"/>
                <a:ea typeface="+mn-ea"/>
                <a:cs typeface="+mn-cs"/>
              </a:rPr>
              <a:t>“as soon as you walked in there, you knew how to behave in that environment, the culture was everywhere”</a:t>
            </a:r>
          </a:p>
          <a:p>
            <a:endParaRPr lang="en-US" sz="1200" b="0" i="0" u="none" strike="noStrike" kern="1200" baseline="0" dirty="0">
              <a:solidFill>
                <a:schemeClr val="tx1"/>
              </a:solidFill>
              <a:latin typeface="+mn-lt"/>
              <a:ea typeface="+mn-ea"/>
              <a:cs typeface="+mn-cs"/>
            </a:endParaRPr>
          </a:p>
          <a:p>
            <a:r>
              <a:rPr lang="en-US" sz="1200" b="1" i="0" u="none" strike="noStrike" kern="1200" baseline="0" dirty="0" err="1">
                <a:solidFill>
                  <a:schemeClr val="tx1"/>
                </a:solidFill>
                <a:latin typeface="+mn-lt"/>
                <a:ea typeface="+mn-ea"/>
                <a:cs typeface="+mn-cs"/>
              </a:rPr>
              <a:t>Jeden</a:t>
            </a:r>
            <a:r>
              <a:rPr lang="en-US" sz="1200" b="1" i="0" u="none" strike="noStrike" kern="1200" baseline="0" dirty="0">
                <a:solidFill>
                  <a:schemeClr val="tx1"/>
                </a:solidFill>
                <a:latin typeface="+mn-lt"/>
                <a:ea typeface="+mn-ea"/>
                <a:cs typeface="+mn-cs"/>
              </a:rPr>
              <a:t> Stein </a:t>
            </a:r>
            <a:r>
              <a:rPr lang="en-US" sz="1200" b="1" i="0" u="none" strike="noStrike" kern="1200" baseline="0" dirty="0" err="1">
                <a:solidFill>
                  <a:schemeClr val="tx1"/>
                </a:solidFill>
                <a:latin typeface="+mn-lt"/>
                <a:ea typeface="+mn-ea"/>
                <a:cs typeface="+mn-cs"/>
              </a:rPr>
              <a:t>umdrehen</a:t>
            </a:r>
            <a:endParaRPr lang="en-US" sz="1200" b="1" i="0" u="none" strike="noStrike" kern="1200" baseline="0" dirty="0">
              <a:solidFill>
                <a:schemeClr val="tx1"/>
              </a:solidFill>
              <a:latin typeface="+mn-lt"/>
              <a:ea typeface="+mn-ea"/>
              <a:cs typeface="+mn-cs"/>
            </a:endParaRPr>
          </a:p>
          <a:p>
            <a:r>
              <a:rPr lang="de-DE" b="1" dirty="0"/>
              <a:t>Herausforderungen kreieren</a:t>
            </a:r>
          </a:p>
          <a:p>
            <a:r>
              <a:rPr lang="de-DE" b="1" dirty="0"/>
              <a:t>Stabilität &amp; Verlässlichkeit</a:t>
            </a:r>
          </a:p>
          <a:p>
            <a:r>
              <a:rPr lang="de-DE" b="1" dirty="0"/>
              <a:t>Einfluss des Trainers nach oben</a:t>
            </a:r>
          </a:p>
          <a:p>
            <a:endParaRPr lang="de-DE" b="1" dirty="0"/>
          </a:p>
          <a:p>
            <a:pPr marL="171450" indent="-171450">
              <a:buFont typeface="Arial" panose="020B0604020202020204" pitchFamily="34" charset="0"/>
              <a:buChar char="•"/>
            </a:pPr>
            <a:endParaRPr lang="de-DE" dirty="0"/>
          </a:p>
          <a:p>
            <a:endParaRPr lang="de-DE" dirty="0"/>
          </a:p>
          <a:p>
            <a:endParaRPr lang="de-DE" dirty="0"/>
          </a:p>
        </p:txBody>
      </p:sp>
      <p:sp>
        <p:nvSpPr>
          <p:cNvPr id="4" name="Foliennummernplatzhalter 3"/>
          <p:cNvSpPr>
            <a:spLocks noGrp="1"/>
          </p:cNvSpPr>
          <p:nvPr>
            <p:ph type="sldNum" sz="quarter" idx="10"/>
          </p:nvPr>
        </p:nvSpPr>
        <p:spPr/>
        <p:txBody>
          <a:bodyPr/>
          <a:lstStyle/>
          <a:p>
            <a:fld id="{1D167644-E83F-4DA4-8444-FEFAC77ED305}" type="slidenum">
              <a:rPr lang="de-DE" smtClean="0"/>
              <a:pPr/>
              <a:t>9</a:t>
            </a:fld>
            <a:endParaRPr lang="de-DE"/>
          </a:p>
        </p:txBody>
      </p:sp>
    </p:spTree>
    <p:extLst>
      <p:ext uri="{BB962C8B-B14F-4D97-AF65-F5344CB8AC3E}">
        <p14:creationId xmlns:p14="http://schemas.microsoft.com/office/powerpoint/2010/main" val="32885594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The </a:t>
            </a:r>
            <a:r>
              <a:rPr lang="de-DE" sz="1200" b="0" i="0" u="none" strike="noStrike" kern="1200" baseline="0" dirty="0" err="1">
                <a:solidFill>
                  <a:schemeClr val="tx1"/>
                </a:solidFill>
                <a:latin typeface="+mn-lt"/>
                <a:ea typeface="+mn-ea"/>
                <a:cs typeface="+mn-cs"/>
              </a:rPr>
              <a:t>coach’s</a:t>
            </a:r>
            <a:r>
              <a:rPr lang="de-DE" sz="1200" b="0" i="0" u="none" strike="noStrike" kern="1200" baseline="0" dirty="0">
                <a:solidFill>
                  <a:schemeClr val="tx1"/>
                </a:solidFill>
                <a:latin typeface="+mn-lt"/>
                <a:ea typeface="+mn-ea"/>
                <a:cs typeface="+mn-cs"/>
              </a:rPr>
              <a:t> professional </a:t>
            </a:r>
            <a:r>
              <a:rPr lang="en-US" sz="1200" b="0" i="0" u="none" strike="noStrike" kern="1200" baseline="0" dirty="0">
                <a:solidFill>
                  <a:schemeClr val="tx1"/>
                </a:solidFill>
                <a:latin typeface="+mn-lt"/>
                <a:ea typeface="+mn-ea"/>
                <a:cs typeface="+mn-cs"/>
              </a:rPr>
              <a:t>skills like work ethic, his/her credibility and their overall knowledge and skill level were all highlighted.</a:t>
            </a:r>
          </a:p>
          <a:p>
            <a:r>
              <a:rPr lang="en-US" sz="1200" b="0" i="0" u="none" strike="noStrike" kern="1200" baseline="0" dirty="0">
                <a:solidFill>
                  <a:schemeClr val="tx1"/>
                </a:solidFill>
                <a:latin typeface="+mn-lt"/>
                <a:ea typeface="+mn-ea"/>
                <a:cs typeface="+mn-cs"/>
              </a:rPr>
              <a:t>However, athletes tended to place greater emphasis on the inter- and intrapersonal skills (i.e., soft skills) of the coach (e.g., empathy, persuasiveness, open-mindedness, </a:t>
            </a:r>
            <a:r>
              <a:rPr lang="de-DE" sz="1200" b="0" i="0" u="none" strike="noStrike" kern="1200" baseline="0" dirty="0" err="1">
                <a:solidFill>
                  <a:schemeClr val="tx1"/>
                </a:solidFill>
                <a:latin typeface="+mn-lt"/>
                <a:ea typeface="+mn-ea"/>
                <a:cs typeface="+mn-cs"/>
              </a:rPr>
              <a:t>self-awareness</a:t>
            </a:r>
            <a:r>
              <a:rPr lang="de-DE" sz="1200" b="0" i="0" u="none" strike="noStrike" kern="1200" baseline="0" dirty="0">
                <a:solidFill>
                  <a:schemeClr val="tx1"/>
                </a:solidFill>
                <a:latin typeface="+mn-lt"/>
                <a:ea typeface="+mn-ea"/>
                <a:cs typeface="+mn-cs"/>
              </a:rPr>
              <a:t>).</a:t>
            </a:r>
            <a:endParaRPr lang="de-DE" dirty="0"/>
          </a:p>
        </p:txBody>
      </p:sp>
      <p:sp>
        <p:nvSpPr>
          <p:cNvPr id="4" name="Foliennummernplatzhalter 3"/>
          <p:cNvSpPr>
            <a:spLocks noGrp="1"/>
          </p:cNvSpPr>
          <p:nvPr>
            <p:ph type="sldNum" sz="quarter" idx="10"/>
          </p:nvPr>
        </p:nvSpPr>
        <p:spPr/>
        <p:txBody>
          <a:bodyPr/>
          <a:lstStyle/>
          <a:p>
            <a:fld id="{1D167644-E83F-4DA4-8444-FEFAC77ED305}" type="slidenum">
              <a:rPr lang="de-DE" smtClean="0"/>
              <a:pPr/>
              <a:t>10</a:t>
            </a:fld>
            <a:endParaRPr lang="de-DE"/>
          </a:p>
        </p:txBody>
      </p:sp>
    </p:spTree>
    <p:extLst>
      <p:ext uri="{BB962C8B-B14F-4D97-AF65-F5344CB8AC3E}">
        <p14:creationId xmlns:p14="http://schemas.microsoft.com/office/powerpoint/2010/main" val="5810226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b="1" dirty="0"/>
              <a:t>Studium (13 von 17) M</a:t>
            </a:r>
            <a:r>
              <a:rPr lang="de-DE" dirty="0"/>
              <a:t>ehrzahl davon in Sportbezogenen Studiengängen (</a:t>
            </a:r>
            <a:r>
              <a:rPr lang="en-US" sz="1200" b="0" i="0" u="none" strike="noStrike" kern="1200" baseline="0" dirty="0">
                <a:solidFill>
                  <a:schemeClr val="tx1"/>
                </a:solidFill>
                <a:latin typeface="+mn-lt"/>
                <a:ea typeface="+mn-ea"/>
                <a:cs typeface="+mn-cs"/>
              </a:rPr>
              <a:t>critical thinking, planning, and management skills </a:t>
            </a:r>
            <a:r>
              <a:rPr lang="en-US" sz="1200" b="0" i="0" u="none" strike="noStrike" kern="1200" baseline="0" dirty="0" err="1">
                <a:solidFill>
                  <a:schemeClr val="tx1"/>
                </a:solidFill>
                <a:latin typeface="+mn-lt"/>
                <a:ea typeface="+mn-ea"/>
                <a:cs typeface="+mn-cs"/>
              </a:rPr>
              <a:t>bzw</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Grundlage</a:t>
            </a:r>
            <a:r>
              <a:rPr lang="en-US" sz="1200" b="0" i="0" u="none" strike="noStrike" kern="1200" baseline="0" dirty="0">
                <a:solidFill>
                  <a:schemeClr val="tx1"/>
                </a:solidFill>
                <a:latin typeface="+mn-lt"/>
                <a:ea typeface="+mn-ea"/>
                <a:cs typeface="+mn-cs"/>
              </a:rPr>
              <a:t> an </a:t>
            </a:r>
            <a:r>
              <a:rPr lang="en-US" sz="1200" b="0" i="0" u="none" strike="noStrike" kern="1200" baseline="0" dirty="0" err="1">
                <a:solidFill>
                  <a:schemeClr val="tx1"/>
                </a:solidFill>
                <a:latin typeface="+mn-lt"/>
                <a:ea typeface="+mn-ea"/>
                <a:cs typeface="+mn-cs"/>
              </a:rPr>
              <a:t>theoretischem</a:t>
            </a:r>
            <a:r>
              <a:rPr lang="en-US" sz="1200" b="0"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Wissen</a:t>
            </a:r>
            <a:r>
              <a:rPr lang="en-US" sz="1200" b="0" i="0" u="none" strike="noStrike" kern="1200" baseline="0" dirty="0">
                <a:solidFill>
                  <a:schemeClr val="tx1"/>
                </a:solidFill>
                <a:latin typeface="+mn-lt"/>
                <a:ea typeface="+mn-ea"/>
                <a:cs typeface="+mn-cs"/>
              </a:rPr>
              <a:t>)</a:t>
            </a:r>
          </a:p>
          <a:p>
            <a:r>
              <a:rPr lang="en-US" sz="1200" b="1" i="0" u="none" strike="noStrike" kern="1200" baseline="0" dirty="0">
                <a:solidFill>
                  <a:schemeClr val="tx1"/>
                </a:solidFill>
                <a:latin typeface="+mn-lt"/>
                <a:ea typeface="+mn-ea"/>
                <a:cs typeface="+mn-cs"/>
              </a:rPr>
              <a:t>15 von 17 </a:t>
            </a:r>
            <a:r>
              <a:rPr lang="en-US" sz="1200" b="1" i="0" u="none" strike="noStrike" kern="1200" baseline="0" dirty="0" err="1">
                <a:solidFill>
                  <a:schemeClr val="tx1"/>
                </a:solidFill>
                <a:latin typeface="+mn-lt"/>
                <a:ea typeface="+mn-ea"/>
                <a:cs typeface="+mn-cs"/>
              </a:rPr>
              <a:t>haben</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höchste</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Trainerlizenzen</a:t>
            </a:r>
            <a:r>
              <a:rPr lang="en-US" sz="1200" b="1" i="0" u="none" strike="noStrike" kern="1200" baseline="0" dirty="0">
                <a:solidFill>
                  <a:schemeClr val="tx1"/>
                </a:solidFill>
                <a:latin typeface="+mn-lt"/>
                <a:ea typeface="+mn-ea"/>
                <a:cs typeface="+mn-cs"/>
              </a:rPr>
              <a:t> in </a:t>
            </a:r>
            <a:r>
              <a:rPr lang="en-US" sz="1200" b="1" i="0" u="none" strike="noStrike" kern="1200" baseline="0" dirty="0" err="1">
                <a:solidFill>
                  <a:schemeClr val="tx1"/>
                </a:solidFill>
                <a:latin typeface="+mn-lt"/>
                <a:ea typeface="+mn-ea"/>
                <a:cs typeface="+mn-cs"/>
              </a:rPr>
              <a:t>eigener</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Sportart</a:t>
            </a:r>
            <a:r>
              <a:rPr lang="en-US" sz="1200" b="1" i="0" u="none" strike="noStrike" kern="1200" baseline="0" dirty="0">
                <a:solidFill>
                  <a:schemeClr val="tx1"/>
                </a:solidFill>
                <a:latin typeface="+mn-lt"/>
                <a:ea typeface="+mn-ea"/>
                <a:cs typeface="+mn-cs"/>
              </a:rPr>
              <a:t>.</a:t>
            </a:r>
          </a:p>
          <a:p>
            <a:endParaRPr lang="en-US" sz="1200" b="1" i="0" u="none" strike="noStrike" kern="1200" baseline="0" dirty="0">
              <a:solidFill>
                <a:schemeClr val="tx1"/>
              </a:solidFill>
              <a:latin typeface="+mn-lt"/>
              <a:ea typeface="+mn-ea"/>
              <a:cs typeface="+mn-cs"/>
            </a:endParaRPr>
          </a:p>
          <a:p>
            <a:r>
              <a:rPr lang="en-US" sz="1200" b="1" i="0" u="none" strike="noStrike" kern="1200" baseline="0" dirty="0" err="1">
                <a:solidFill>
                  <a:schemeClr val="tx1"/>
                </a:solidFill>
                <a:latin typeface="+mn-lt"/>
                <a:ea typeface="+mn-ea"/>
                <a:cs typeface="+mn-cs"/>
              </a:rPr>
              <a:t>Formelle</a:t>
            </a:r>
            <a:r>
              <a:rPr lang="en-US" sz="1200" b="1" i="0" u="none" strike="noStrike" kern="1200" baseline="0" dirty="0">
                <a:solidFill>
                  <a:schemeClr val="tx1"/>
                </a:solidFill>
                <a:latin typeface="+mn-lt"/>
                <a:ea typeface="+mn-ea"/>
                <a:cs typeface="+mn-cs"/>
              </a:rPr>
              <a:t> </a:t>
            </a:r>
            <a:r>
              <a:rPr lang="en-US" sz="1200" b="1" i="0" u="none" strike="noStrike" kern="1200" baseline="0" dirty="0" err="1">
                <a:solidFill>
                  <a:schemeClr val="tx1"/>
                </a:solidFill>
                <a:latin typeface="+mn-lt"/>
                <a:ea typeface="+mn-ea"/>
                <a:cs typeface="+mn-cs"/>
              </a:rPr>
              <a:t>Ausbildung</a:t>
            </a:r>
            <a:r>
              <a:rPr lang="en-US" sz="1200" b="1" i="0" u="none" strike="noStrike" kern="1200" baseline="0" dirty="0">
                <a:solidFill>
                  <a:schemeClr val="tx1"/>
                </a:solidFill>
                <a:latin typeface="+mn-lt"/>
                <a:ea typeface="+mn-ea"/>
                <a:cs typeface="+mn-cs"/>
              </a:rPr>
              <a:t> war </a:t>
            </a:r>
            <a:r>
              <a:rPr lang="en-US" sz="1200" b="1" i="0" u="none" strike="noStrike" kern="1200" baseline="0" dirty="0" err="1">
                <a:solidFill>
                  <a:schemeClr val="tx1"/>
                </a:solidFill>
                <a:latin typeface="+mn-lt"/>
                <a:ea typeface="+mn-ea"/>
                <a:cs typeface="+mn-cs"/>
              </a:rPr>
              <a:t>wichtig</a:t>
            </a:r>
            <a:r>
              <a:rPr lang="en-US" sz="1200" b="1" i="0" u="none" strike="noStrike" kern="1200" baseline="0" dirty="0">
                <a:solidFill>
                  <a:schemeClr val="tx1"/>
                </a:solidFill>
                <a:latin typeface="+mn-lt"/>
                <a:ea typeface="+mn-ea"/>
                <a:cs typeface="+mn-cs"/>
              </a:rPr>
              <a:t> </a:t>
            </a:r>
            <a:r>
              <a:rPr lang="en-US" sz="1200" b="0" i="0" u="none" strike="noStrike" kern="1200" baseline="0" dirty="0" err="1">
                <a:solidFill>
                  <a:schemeClr val="tx1"/>
                </a:solidFill>
                <a:latin typeface="+mn-lt"/>
                <a:ea typeface="+mn-ea"/>
                <a:cs typeface="+mn-cs"/>
              </a:rPr>
              <a:t>aber</a:t>
            </a:r>
            <a:r>
              <a:rPr lang="en-US" sz="1200" b="0" i="0" u="none" strike="noStrike" kern="1200" baseline="0" dirty="0">
                <a:solidFill>
                  <a:schemeClr val="tx1"/>
                </a:solidFill>
                <a:latin typeface="+mn-lt"/>
                <a:ea typeface="+mn-ea"/>
                <a:cs typeface="+mn-cs"/>
              </a:rPr>
              <a:t>: formal education, to be effective, needed to be relevant and delivered by credible and </a:t>
            </a:r>
            <a:r>
              <a:rPr lang="en-US" sz="1200" b="1" i="0" u="none" strike="noStrike" kern="1200" baseline="0" dirty="0">
                <a:solidFill>
                  <a:schemeClr val="tx1"/>
                </a:solidFill>
                <a:latin typeface="+mn-lt"/>
                <a:ea typeface="+mn-ea"/>
                <a:cs typeface="+mn-cs"/>
              </a:rPr>
              <a:t>capable coach developers</a:t>
            </a:r>
            <a:r>
              <a:rPr lang="en-US" sz="1200" b="0" i="0" u="none" strike="noStrike" kern="1200" baseline="0" dirty="0">
                <a:solidFill>
                  <a:schemeClr val="tx1"/>
                </a:solidFill>
                <a:latin typeface="+mn-lt"/>
                <a:ea typeface="+mn-ea"/>
                <a:cs typeface="+mn-cs"/>
              </a:rPr>
              <a:t>. As Coach 6 put it “I hate token coach education; </a:t>
            </a:r>
            <a:r>
              <a:rPr lang="de-DE" sz="1200" b="0" i="0" u="none" strike="noStrike" kern="1200" baseline="0" dirty="0" err="1">
                <a:solidFill>
                  <a:schemeClr val="tx1"/>
                </a:solidFill>
                <a:latin typeface="+mn-lt"/>
                <a:ea typeface="+mn-ea"/>
                <a:cs typeface="+mn-cs"/>
              </a:rPr>
              <a:t>it’s</a:t>
            </a:r>
            <a:r>
              <a:rPr lang="de-DE" sz="1200" b="0" i="0" u="none" strike="noStrike" kern="1200" baseline="0" dirty="0">
                <a:solidFill>
                  <a:schemeClr val="tx1"/>
                </a:solidFill>
                <a:latin typeface="+mn-lt"/>
                <a:ea typeface="+mn-ea"/>
                <a:cs typeface="+mn-cs"/>
              </a:rPr>
              <a:t> </a:t>
            </a:r>
            <a:r>
              <a:rPr lang="de-DE" sz="1200" b="0" i="0" u="none" strike="noStrike" kern="1200" baseline="0" dirty="0" err="1">
                <a:solidFill>
                  <a:schemeClr val="tx1"/>
                </a:solidFill>
                <a:latin typeface="+mn-lt"/>
                <a:ea typeface="+mn-ea"/>
                <a:cs typeface="+mn-cs"/>
              </a:rPr>
              <a:t>pointless</a:t>
            </a:r>
            <a:r>
              <a:rPr lang="de-DE" sz="1200" b="0" i="0" u="none" strike="noStrike" kern="1200" baseline="0" dirty="0">
                <a:solidFill>
                  <a:schemeClr val="tx1"/>
                </a:solidFill>
                <a:latin typeface="+mn-lt"/>
                <a:ea typeface="+mn-ea"/>
                <a:cs typeface="+mn-cs"/>
              </a:rPr>
              <a:t>”.</a:t>
            </a:r>
          </a:p>
          <a:p>
            <a:endParaRPr lang="de-DE" sz="1200" b="0" i="0" u="none" strike="noStrike" kern="1200" baseline="0" dirty="0">
              <a:solidFill>
                <a:schemeClr val="tx1"/>
              </a:solidFill>
              <a:latin typeface="+mn-lt"/>
              <a:ea typeface="+mn-ea"/>
              <a:cs typeface="+mn-cs"/>
            </a:endParaRPr>
          </a:p>
          <a:p>
            <a:endParaRPr lang="de-DE" dirty="0"/>
          </a:p>
          <a:p>
            <a:endParaRPr lang="de-DE" dirty="0"/>
          </a:p>
        </p:txBody>
      </p:sp>
      <p:sp>
        <p:nvSpPr>
          <p:cNvPr id="4" name="Foliennummernplatzhalter 3"/>
          <p:cNvSpPr>
            <a:spLocks noGrp="1"/>
          </p:cNvSpPr>
          <p:nvPr>
            <p:ph type="sldNum" sz="quarter" idx="10"/>
          </p:nvPr>
        </p:nvSpPr>
        <p:spPr/>
        <p:txBody>
          <a:bodyPr/>
          <a:lstStyle/>
          <a:p>
            <a:fld id="{1D167644-E83F-4DA4-8444-FEFAC77ED305}" type="slidenum">
              <a:rPr lang="de-DE" smtClean="0"/>
              <a:pPr/>
              <a:t>11</a:t>
            </a:fld>
            <a:endParaRPr lang="de-DE"/>
          </a:p>
        </p:txBody>
      </p:sp>
    </p:spTree>
    <p:extLst>
      <p:ext uri="{BB962C8B-B14F-4D97-AF65-F5344CB8AC3E}">
        <p14:creationId xmlns:p14="http://schemas.microsoft.com/office/powerpoint/2010/main" val="6477977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sz="1200" b="0" i="0" u="none" strike="noStrike" kern="1200" baseline="0" dirty="0">
                <a:solidFill>
                  <a:schemeClr val="tx1"/>
                </a:solidFill>
                <a:latin typeface="+mn-lt"/>
                <a:ea typeface="+mn-ea"/>
                <a:cs typeface="+mn-cs"/>
              </a:rPr>
              <a:t>SWC </a:t>
            </a:r>
            <a:r>
              <a:rPr lang="en-US" sz="1200" b="0" i="0" u="none" strike="noStrike" kern="1200" baseline="0" dirty="0">
                <a:solidFill>
                  <a:schemeClr val="tx1"/>
                </a:solidFill>
                <a:latin typeface="+mn-lt"/>
                <a:ea typeface="+mn-ea"/>
                <a:cs typeface="+mn-cs"/>
              </a:rPr>
              <a:t>ranked coaching qualifications, coaching clinics, on the-job learning and self-study as the most commonly accessed learning opportunities.</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On the other hand, peer learning was consistently rated as the preferred learning opportunity by SWC followed by coaching qualifications, self-study, self-reflection and on-the-job learning </a:t>
            </a:r>
            <a:r>
              <a:rPr lang="de-DE" sz="1200" b="0" i="0" u="none" strike="noStrike" kern="1200" baseline="0" dirty="0">
                <a:solidFill>
                  <a:schemeClr val="tx1"/>
                </a:solidFill>
                <a:latin typeface="+mn-lt"/>
                <a:ea typeface="+mn-ea"/>
                <a:cs typeface="+mn-cs"/>
              </a:rPr>
              <a:t>(</a:t>
            </a:r>
            <a:r>
              <a:rPr lang="de-DE" sz="1200" b="0" i="0" u="none" strike="noStrike" kern="1200" baseline="0" dirty="0" err="1">
                <a:solidFill>
                  <a:schemeClr val="tx1"/>
                </a:solidFill>
                <a:latin typeface="+mn-lt"/>
                <a:ea typeface="+mn-ea"/>
                <a:cs typeface="+mn-cs"/>
              </a:rPr>
              <a:t>see</a:t>
            </a:r>
            <a:r>
              <a:rPr lang="de-DE" sz="1200" b="0" i="0" u="none" strike="noStrike" kern="1200" baseline="0" dirty="0">
                <a:solidFill>
                  <a:schemeClr val="tx1"/>
                </a:solidFill>
                <a:latin typeface="+mn-lt"/>
                <a:ea typeface="+mn-ea"/>
                <a:cs typeface="+mn-cs"/>
              </a:rPr>
              <a:t> Table 2).</a:t>
            </a:r>
          </a:p>
          <a:p>
            <a:endParaRPr lang="de-DE" sz="1200" b="0" i="0" u="none" strike="noStrike" kern="1200" baseline="0" dirty="0">
              <a:solidFill>
                <a:schemeClr val="tx1"/>
              </a:solidFill>
              <a:latin typeface="+mn-lt"/>
              <a:ea typeface="+mn-ea"/>
              <a:cs typeface="+mn-cs"/>
            </a:endParaRPr>
          </a:p>
          <a:p>
            <a:r>
              <a:rPr lang="de-DE" sz="1200" b="0" i="0" u="none" strike="noStrike" kern="1200" baseline="0" dirty="0">
                <a:solidFill>
                  <a:schemeClr val="tx1"/>
                </a:solidFill>
                <a:latin typeface="+mn-lt"/>
                <a:ea typeface="+mn-ea"/>
                <a:cs typeface="+mn-cs"/>
              </a:rPr>
              <a:t>Die Idee des </a:t>
            </a:r>
            <a:r>
              <a:rPr lang="de-DE" sz="1200" b="0" i="0" u="none" strike="noStrike" kern="1200" baseline="0" dirty="0" err="1">
                <a:solidFill>
                  <a:schemeClr val="tx1"/>
                </a:solidFill>
                <a:latin typeface="+mn-lt"/>
                <a:ea typeface="+mn-ea"/>
                <a:cs typeface="+mn-cs"/>
              </a:rPr>
              <a:t>Mentoring</a:t>
            </a:r>
            <a:r>
              <a:rPr lang="de-DE" sz="1200" b="0" i="0" u="none" strike="noStrike" kern="1200" baseline="0" dirty="0">
                <a:solidFill>
                  <a:schemeClr val="tx1"/>
                </a:solidFill>
                <a:latin typeface="+mn-lt"/>
                <a:ea typeface="+mn-ea"/>
                <a:cs typeface="+mn-cs"/>
              </a:rPr>
              <a:t> tauchte besonders in den Interviews auf. Häufig gab es in der Karriere der SWC „Mentoren“, die als Vorbilder dienten. Häufig informell. 2 der SWC haben z.B. auch Mentoren im Trainerteam fest </a:t>
            </a:r>
            <a:r>
              <a:rPr lang="de-DE" sz="1200" b="0" i="0" u="none" strike="noStrike" kern="1200" baseline="0" dirty="0" err="1">
                <a:solidFill>
                  <a:schemeClr val="tx1"/>
                </a:solidFill>
                <a:latin typeface="+mn-lt"/>
                <a:ea typeface="+mn-ea"/>
                <a:cs typeface="+mn-cs"/>
              </a:rPr>
              <a:t>intalliert</a:t>
            </a:r>
            <a:r>
              <a:rPr lang="de-DE" sz="1200" b="0" i="0" u="none" strike="noStrike" kern="1200" baseline="0" dirty="0">
                <a:solidFill>
                  <a:schemeClr val="tx1"/>
                </a:solidFill>
                <a:latin typeface="+mn-lt"/>
                <a:ea typeface="+mn-ea"/>
                <a:cs typeface="+mn-cs"/>
              </a:rPr>
              <a:t>.</a:t>
            </a:r>
            <a:endParaRPr lang="de-DE" dirty="0"/>
          </a:p>
        </p:txBody>
      </p:sp>
      <p:sp>
        <p:nvSpPr>
          <p:cNvPr id="4" name="Foliennummernplatzhalter 3"/>
          <p:cNvSpPr>
            <a:spLocks noGrp="1"/>
          </p:cNvSpPr>
          <p:nvPr>
            <p:ph type="sldNum" sz="quarter" idx="10"/>
          </p:nvPr>
        </p:nvSpPr>
        <p:spPr/>
        <p:txBody>
          <a:bodyPr/>
          <a:lstStyle/>
          <a:p>
            <a:fld id="{1D167644-E83F-4DA4-8444-FEFAC77ED305}" type="slidenum">
              <a:rPr lang="de-DE" smtClean="0"/>
              <a:pPr/>
              <a:t>12</a:t>
            </a:fld>
            <a:endParaRPr lang="de-DE"/>
          </a:p>
        </p:txBody>
      </p:sp>
    </p:spTree>
    <p:extLst>
      <p:ext uri="{BB962C8B-B14F-4D97-AF65-F5344CB8AC3E}">
        <p14:creationId xmlns:p14="http://schemas.microsoft.com/office/powerpoint/2010/main" val="407897536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normAutofit/>
          </a:bodyPr>
          <a:lstStyle/>
          <a:p>
            <a:r>
              <a:rPr lang="de-DE" dirty="0"/>
              <a:t>Persönlichkeitsfragebögen zeigen</a:t>
            </a:r>
            <a:r>
              <a:rPr lang="de-DE" baseline="0" dirty="0"/>
              <a:t> </a:t>
            </a:r>
            <a:r>
              <a:rPr lang="de-DE" baseline="0"/>
              <a:t>folgende Eigenschaften:</a:t>
            </a:r>
            <a:endParaRPr lang="de-DE"/>
          </a:p>
        </p:txBody>
      </p:sp>
      <p:sp>
        <p:nvSpPr>
          <p:cNvPr id="4" name="Foliennummernplatzhalter 3"/>
          <p:cNvSpPr>
            <a:spLocks noGrp="1"/>
          </p:cNvSpPr>
          <p:nvPr>
            <p:ph type="sldNum" sz="quarter" idx="10"/>
          </p:nvPr>
        </p:nvSpPr>
        <p:spPr/>
        <p:txBody>
          <a:bodyPr/>
          <a:lstStyle/>
          <a:p>
            <a:fld id="{841280FC-4D60-46EB-ADB9-BFA2988E34EE}" type="slidenum">
              <a:rPr lang="de-DE" smtClean="0"/>
              <a:pPr/>
              <a:t>13</a:t>
            </a:fld>
            <a:endParaRPr lang="de-DE"/>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elfolie">
    <p:spTree>
      <p:nvGrpSpPr>
        <p:cNvPr id="1" name=""/>
        <p:cNvGrpSpPr/>
        <p:nvPr/>
      </p:nvGrpSpPr>
      <p:grpSpPr>
        <a:xfrm>
          <a:off x="0" y="0"/>
          <a:ext cx="0" cy="0"/>
          <a:chOff x="0" y="0"/>
          <a:chExt cx="0" cy="0"/>
        </a:xfrm>
      </p:grpSpPr>
      <p:sp>
        <p:nvSpPr>
          <p:cNvPr id="371717" name="Rectangle 5"/>
          <p:cNvSpPr>
            <a:spLocks noGrp="1" noChangeArrowheads="1"/>
          </p:cNvSpPr>
          <p:nvPr>
            <p:ph type="ctrTitle"/>
          </p:nvPr>
        </p:nvSpPr>
        <p:spPr>
          <a:xfrm>
            <a:off x="1042988" y="2492375"/>
            <a:ext cx="7631112" cy="1008063"/>
          </a:xfrm>
        </p:spPr>
        <p:txBody>
          <a:bodyPr/>
          <a:lstStyle>
            <a:lvl1pPr algn="ctr">
              <a:defRPr/>
            </a:lvl1pPr>
          </a:lstStyle>
          <a:p>
            <a:r>
              <a:rPr lang="de-DE"/>
              <a:t>Titelmasterformat durch Klicken bearbeiten</a:t>
            </a:r>
            <a:endParaRPr lang="de-DE" dirty="0"/>
          </a:p>
        </p:txBody>
      </p:sp>
      <p:sp>
        <p:nvSpPr>
          <p:cNvPr id="371718" name="Rectangle 6"/>
          <p:cNvSpPr>
            <a:spLocks noGrp="1" noChangeArrowheads="1"/>
          </p:cNvSpPr>
          <p:nvPr>
            <p:ph type="subTitle" idx="1"/>
          </p:nvPr>
        </p:nvSpPr>
        <p:spPr>
          <a:xfrm>
            <a:off x="1619250" y="4076700"/>
            <a:ext cx="6400800" cy="1017588"/>
          </a:xfrm>
        </p:spPr>
        <p:txBody>
          <a:bodyPr/>
          <a:lstStyle>
            <a:lvl1pPr marL="0" indent="0" algn="ctr">
              <a:buFontTx/>
              <a:buNone/>
              <a:defRPr sz="2000">
                <a:solidFill>
                  <a:srgbClr val="B70F27"/>
                </a:solidFill>
              </a:defRPr>
            </a:lvl1pPr>
          </a:lstStyle>
          <a:p>
            <a:r>
              <a:rPr lang="de-DE"/>
              <a:t>Formatvorlage des Untertitelmasters durch Klicken bearbeiten</a:t>
            </a:r>
            <a:endParaRPr lang="de-DE" dirty="0"/>
          </a:p>
        </p:txBody>
      </p:sp>
      <p:pic>
        <p:nvPicPr>
          <p:cNvPr id="371741" name="Picture 29" descr="ppt-leiste"/>
          <p:cNvPicPr>
            <a:picLocks noChangeAspect="1" noChangeArrowheads="1"/>
          </p:cNvPicPr>
          <p:nvPr userDrawn="1"/>
        </p:nvPicPr>
        <p:blipFill>
          <a:blip r:embed="rId2" cstate="print"/>
          <a:srcRect/>
          <a:stretch>
            <a:fillRect/>
          </a:stretch>
        </p:blipFill>
        <p:spPr bwMode="auto">
          <a:xfrm>
            <a:off x="0" y="6173788"/>
            <a:ext cx="9143999" cy="585787"/>
          </a:xfrm>
          <a:prstGeom prst="rect">
            <a:avLst/>
          </a:prstGeom>
          <a:noFill/>
        </p:spPr>
      </p:pic>
      <p:pic>
        <p:nvPicPr>
          <p:cNvPr id="371742" name="Picture 30" descr="ppt-leiste"/>
          <p:cNvPicPr preferRelativeResize="0">
            <a:picLocks noChangeArrowheads="1"/>
          </p:cNvPicPr>
          <p:nvPr userDrawn="1"/>
        </p:nvPicPr>
        <p:blipFill>
          <a:blip r:embed="rId2" cstate="print"/>
          <a:srcRect/>
          <a:stretch>
            <a:fillRect/>
          </a:stretch>
        </p:blipFill>
        <p:spPr bwMode="auto">
          <a:xfrm>
            <a:off x="0" y="998538"/>
            <a:ext cx="9144000" cy="17462"/>
          </a:xfrm>
          <a:prstGeom prst="rect">
            <a:avLst/>
          </a:prstGeom>
          <a:noFill/>
        </p:spPr>
      </p:pic>
      <p:sp>
        <p:nvSpPr>
          <p:cNvPr id="371743" name="Rectangle 31"/>
          <p:cNvSpPr>
            <a:spLocks noGrp="1" noChangeArrowheads="1"/>
          </p:cNvSpPr>
          <p:nvPr>
            <p:ph type="ftr" sz="quarter" idx="3"/>
          </p:nvPr>
        </p:nvSpPr>
        <p:spPr/>
        <p:txBody>
          <a:bodyPr/>
          <a:lstStyle>
            <a:lvl1pPr>
              <a:defRPr/>
            </a:lvl1pPr>
          </a:lstStyle>
          <a:p>
            <a:r>
              <a:rPr lang="en-US"/>
              <a:t>Christoph Dolch - Serial Winning Coaches</a:t>
            </a:r>
            <a:endParaRPr lang="de-DE"/>
          </a:p>
        </p:txBody>
      </p:sp>
      <p:sp>
        <p:nvSpPr>
          <p:cNvPr id="371744" name="Text Box 32"/>
          <p:cNvSpPr txBox="1">
            <a:spLocks noChangeArrowheads="1"/>
          </p:cNvSpPr>
          <p:nvPr userDrawn="1"/>
        </p:nvSpPr>
        <p:spPr bwMode="auto">
          <a:xfrm>
            <a:off x="25400" y="6500813"/>
            <a:ext cx="9118600" cy="246221"/>
          </a:xfrm>
          <a:prstGeom prst="rect">
            <a:avLst/>
          </a:prstGeom>
          <a:noFill/>
          <a:ln w="9525" algn="ctr">
            <a:noFill/>
            <a:miter lim="800000"/>
            <a:headEnd/>
            <a:tailEnd/>
          </a:ln>
          <a:effectLst/>
        </p:spPr>
        <p:txBody>
          <a:bodyPr wrap="square">
            <a:spAutoFit/>
          </a:bodyPr>
          <a:lstStyle/>
          <a:p>
            <a:r>
              <a:rPr lang="de-DE" sz="1000" dirty="0">
                <a:latin typeface="TheSansSemiBold-Plain" pitchFamily="34" charset="0"/>
              </a:rPr>
              <a:t>Trainerakademie Köln des </a:t>
            </a:r>
            <a:r>
              <a:rPr lang="de-DE" sz="1000">
                <a:latin typeface="TheSansSemiBold-Plain" pitchFamily="34" charset="0"/>
              </a:rPr>
              <a:t>DOSB · </a:t>
            </a:r>
            <a:r>
              <a:rPr lang="de-DE" sz="1000" dirty="0">
                <a:latin typeface="TheSansSemiBold-Plain" pitchFamily="34" charset="0"/>
              </a:rPr>
              <a:t>Guts-Muths-Weg 1 · 50933 Köln · Fon (+49) 221. 94875-0 · Fax (+49) 221. 94875–20 · info@trainerakademie-koeln.de</a:t>
            </a:r>
          </a:p>
        </p:txBody>
      </p:sp>
      <p:pic>
        <p:nvPicPr>
          <p:cNvPr id="10" name="Picture 67" descr="Logo"/>
          <p:cNvPicPr>
            <a:picLocks noChangeAspect="1" noChangeArrowheads="1"/>
          </p:cNvPicPr>
          <p:nvPr userDrawn="1"/>
        </p:nvPicPr>
        <p:blipFill>
          <a:blip r:embed="rId3" cstate="print"/>
          <a:srcRect/>
          <a:stretch>
            <a:fillRect/>
          </a:stretch>
        </p:blipFill>
        <p:spPr bwMode="auto">
          <a:xfrm>
            <a:off x="296863" y="160447"/>
            <a:ext cx="3240022" cy="658263"/>
          </a:xfrm>
          <a:prstGeom prst="rect">
            <a:avLst/>
          </a:prstGeom>
          <a:noFill/>
        </p:spPr>
      </p:pic>
      <p:pic>
        <p:nvPicPr>
          <p:cNvPr id="12" name="Picture 2" descr="O:\LOGOS_DESIGN\DOSB\DOSB_Ringe_Logo_Farbe_rgb_72dpi_sz.png"/>
          <p:cNvPicPr>
            <a:picLocks noChangeAspect="1" noChangeArrowheads="1"/>
          </p:cNvPicPr>
          <p:nvPr userDrawn="1"/>
        </p:nvPicPr>
        <p:blipFill>
          <a:blip r:embed="rId4" cstate="print"/>
          <a:srcRect t="21212" b="21212"/>
          <a:stretch>
            <a:fillRect/>
          </a:stretch>
        </p:blipFill>
        <p:spPr bwMode="auto">
          <a:xfrm>
            <a:off x="7201722" y="98630"/>
            <a:ext cx="1735763" cy="855095"/>
          </a:xfrm>
          <a:prstGeom prst="rect">
            <a:avLst/>
          </a:prstGeom>
          <a:noFill/>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idx="1"/>
          </p:nvPr>
        </p:nvSpPr>
        <p:spPr/>
        <p:txBody>
          <a:body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Foliennummernplatzhalter 3"/>
          <p:cNvSpPr>
            <a:spLocks noGrp="1"/>
          </p:cNvSpPr>
          <p:nvPr>
            <p:ph type="sldNum" sz="quarter" idx="10"/>
          </p:nvPr>
        </p:nvSpPr>
        <p:spPr/>
        <p:txBody>
          <a:bodyPr/>
          <a:lstStyle>
            <a:lvl1pPr>
              <a:defRPr/>
            </a:lvl1pPr>
          </a:lstStyle>
          <a:p>
            <a:fld id="{957A3411-7E1D-4D41-8F32-6AF106008EF1}" type="slidenum">
              <a:rPr lang="de-DE"/>
              <a:pPr/>
              <a:t>‹Nr.›</a:t>
            </a:fld>
            <a:endParaRPr lang="de-DE"/>
          </a:p>
        </p:txBody>
      </p:sp>
      <p:sp>
        <p:nvSpPr>
          <p:cNvPr id="5" name="Fußzeilenplatzhalter 4"/>
          <p:cNvSpPr>
            <a:spLocks noGrp="1"/>
          </p:cNvSpPr>
          <p:nvPr>
            <p:ph type="ftr" sz="quarter" idx="11"/>
          </p:nvPr>
        </p:nvSpPr>
        <p:spPr/>
        <p:txBody>
          <a:bodyPr/>
          <a:lstStyle>
            <a:lvl1pPr>
              <a:defRPr/>
            </a:lvl1pPr>
          </a:lstStyle>
          <a:p>
            <a:r>
              <a:rPr lang="en-US"/>
              <a:t>Christoph Dolch - Serial Winning Coaches</a:t>
            </a:r>
            <a:endParaRPr lang="de-D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Inhaltsplatzhalter 2"/>
          <p:cNvSpPr>
            <a:spLocks noGrp="1"/>
          </p:cNvSpPr>
          <p:nvPr>
            <p:ph sz="half" idx="1"/>
          </p:nvPr>
        </p:nvSpPr>
        <p:spPr>
          <a:xfrm>
            <a:off x="250825" y="1955361"/>
            <a:ext cx="4208463" cy="40839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11688" y="1955361"/>
            <a:ext cx="4208462" cy="4083929"/>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p>
        </p:txBody>
      </p:sp>
      <p:sp>
        <p:nvSpPr>
          <p:cNvPr id="5" name="Foliennummernplatzhalter 4"/>
          <p:cNvSpPr>
            <a:spLocks noGrp="1"/>
          </p:cNvSpPr>
          <p:nvPr>
            <p:ph type="sldNum" sz="quarter" idx="10"/>
          </p:nvPr>
        </p:nvSpPr>
        <p:spPr/>
        <p:txBody>
          <a:bodyPr/>
          <a:lstStyle>
            <a:lvl1pPr>
              <a:defRPr/>
            </a:lvl1pPr>
          </a:lstStyle>
          <a:p>
            <a:fld id="{42DAA97C-028E-4532-B66C-AA77441F4CE4}" type="slidenum">
              <a:rPr lang="de-DE"/>
              <a:pPr/>
              <a:t>‹Nr.›</a:t>
            </a:fld>
            <a:endParaRPr lang="de-DE"/>
          </a:p>
        </p:txBody>
      </p:sp>
      <p:sp>
        <p:nvSpPr>
          <p:cNvPr id="6" name="Fußzeilenplatzhalter 5"/>
          <p:cNvSpPr>
            <a:spLocks noGrp="1"/>
          </p:cNvSpPr>
          <p:nvPr>
            <p:ph type="ftr" sz="quarter" idx="11"/>
          </p:nvPr>
        </p:nvSpPr>
        <p:spPr/>
        <p:txBody>
          <a:bodyPr/>
          <a:lstStyle>
            <a:lvl1pPr>
              <a:defRPr/>
            </a:lvl1pPr>
          </a:lstStyle>
          <a:p>
            <a:r>
              <a:rPr lang="en-US"/>
              <a:t>Christoph Dolch - Serial Winning Coaches</a:t>
            </a:r>
            <a:endParaRPr lang="de-D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1169749"/>
            <a:ext cx="8229600" cy="675075"/>
          </a:xfrm>
        </p:spPr>
        <p:txBody>
          <a:bodyPr/>
          <a:lstStyle>
            <a:lvl1pPr>
              <a:defRPr/>
            </a:lvl1pPr>
          </a:lstStyle>
          <a:p>
            <a:r>
              <a:rPr lang="de-DE"/>
              <a:t>Titelmasterformat durch Klicken bearbeiten</a:t>
            </a:r>
          </a:p>
        </p:txBody>
      </p:sp>
      <p:sp>
        <p:nvSpPr>
          <p:cNvPr id="3" name="Textplatzhalter 2"/>
          <p:cNvSpPr>
            <a:spLocks noGrp="1"/>
          </p:cNvSpPr>
          <p:nvPr>
            <p:ph type="body" idx="1"/>
          </p:nvPr>
        </p:nvSpPr>
        <p:spPr>
          <a:xfrm>
            <a:off x="457200" y="1898830"/>
            <a:ext cx="4040188" cy="630069"/>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4" name="Inhaltsplatzhalter 3"/>
          <p:cNvSpPr>
            <a:spLocks noGrp="1"/>
          </p:cNvSpPr>
          <p:nvPr>
            <p:ph sz="half" idx="2"/>
          </p:nvPr>
        </p:nvSpPr>
        <p:spPr>
          <a:xfrm>
            <a:off x="457200" y="2573905"/>
            <a:ext cx="4040188" cy="3552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5" name="Textplatzhalter 4"/>
          <p:cNvSpPr>
            <a:spLocks noGrp="1"/>
          </p:cNvSpPr>
          <p:nvPr>
            <p:ph type="body" sz="quarter" idx="3"/>
          </p:nvPr>
        </p:nvSpPr>
        <p:spPr>
          <a:xfrm>
            <a:off x="4645025" y="1889138"/>
            <a:ext cx="4041775" cy="639762"/>
          </a:xfrm>
        </p:spPr>
        <p:txBody>
          <a:bodyPr anchor="b"/>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dirty="0"/>
              <a:t>Textmasterformat bearbeiten</a:t>
            </a:r>
          </a:p>
        </p:txBody>
      </p:sp>
      <p:sp>
        <p:nvSpPr>
          <p:cNvPr id="6" name="Inhaltsplatzhalter 5"/>
          <p:cNvSpPr>
            <a:spLocks noGrp="1"/>
          </p:cNvSpPr>
          <p:nvPr>
            <p:ph sz="quarter" idx="4"/>
          </p:nvPr>
        </p:nvSpPr>
        <p:spPr>
          <a:xfrm>
            <a:off x="4645025" y="2573905"/>
            <a:ext cx="4041775" cy="355225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7" name="Foliennummernplatzhalter 6"/>
          <p:cNvSpPr>
            <a:spLocks noGrp="1"/>
          </p:cNvSpPr>
          <p:nvPr>
            <p:ph type="sldNum" sz="quarter" idx="10"/>
          </p:nvPr>
        </p:nvSpPr>
        <p:spPr/>
        <p:txBody>
          <a:bodyPr/>
          <a:lstStyle>
            <a:lvl1pPr>
              <a:defRPr/>
            </a:lvl1pPr>
          </a:lstStyle>
          <a:p>
            <a:fld id="{95A8040C-5DF4-4BF0-9EFA-3C80B1583A80}" type="slidenum">
              <a:rPr lang="de-DE"/>
              <a:pPr/>
              <a:t>‹Nr.›</a:t>
            </a:fld>
            <a:endParaRPr lang="de-DE"/>
          </a:p>
        </p:txBody>
      </p:sp>
      <p:sp>
        <p:nvSpPr>
          <p:cNvPr id="8" name="Fußzeilenplatzhalter 7"/>
          <p:cNvSpPr>
            <a:spLocks noGrp="1"/>
          </p:cNvSpPr>
          <p:nvPr>
            <p:ph type="ftr" sz="quarter" idx="11"/>
          </p:nvPr>
        </p:nvSpPr>
        <p:spPr/>
        <p:txBody>
          <a:bodyPr/>
          <a:lstStyle>
            <a:lvl1pPr>
              <a:defRPr/>
            </a:lvl1pPr>
          </a:lstStyle>
          <a:p>
            <a:r>
              <a:rPr lang="en-US"/>
              <a:t>Christoph Dolch - Serial Winning Coaches</a:t>
            </a:r>
            <a:endParaRPr lang="de-D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Titelmasterformat durch Klicken bearbeiten</a:t>
            </a:r>
          </a:p>
        </p:txBody>
      </p:sp>
      <p:sp>
        <p:nvSpPr>
          <p:cNvPr id="3" name="Foliennummernplatzhalter 2"/>
          <p:cNvSpPr>
            <a:spLocks noGrp="1"/>
          </p:cNvSpPr>
          <p:nvPr>
            <p:ph type="sldNum" sz="quarter" idx="10"/>
          </p:nvPr>
        </p:nvSpPr>
        <p:spPr/>
        <p:txBody>
          <a:bodyPr/>
          <a:lstStyle>
            <a:lvl1pPr>
              <a:defRPr/>
            </a:lvl1pPr>
          </a:lstStyle>
          <a:p>
            <a:fld id="{56A18FEE-9078-46C6-BF5B-2DAC3639C508}" type="slidenum">
              <a:rPr lang="de-DE"/>
              <a:pPr/>
              <a:t>‹Nr.›</a:t>
            </a:fld>
            <a:endParaRPr lang="de-DE"/>
          </a:p>
        </p:txBody>
      </p:sp>
      <p:sp>
        <p:nvSpPr>
          <p:cNvPr id="4" name="Fußzeilenplatzhalter 3"/>
          <p:cNvSpPr>
            <a:spLocks noGrp="1"/>
          </p:cNvSpPr>
          <p:nvPr>
            <p:ph type="ftr" sz="quarter" idx="11"/>
          </p:nvPr>
        </p:nvSpPr>
        <p:spPr/>
        <p:txBody>
          <a:bodyPr/>
          <a:lstStyle>
            <a:lvl1pPr>
              <a:defRPr/>
            </a:lvl1pPr>
          </a:lstStyle>
          <a:p>
            <a:r>
              <a:rPr lang="en-US"/>
              <a:t>Christoph Dolch - Serial Winning Coaches</a:t>
            </a:r>
            <a:endParaRPr lang="de-D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Foliennummernplatzhalter 1"/>
          <p:cNvSpPr>
            <a:spLocks noGrp="1"/>
          </p:cNvSpPr>
          <p:nvPr>
            <p:ph type="sldNum" sz="quarter" idx="10"/>
          </p:nvPr>
        </p:nvSpPr>
        <p:spPr/>
        <p:txBody>
          <a:bodyPr/>
          <a:lstStyle>
            <a:lvl1pPr>
              <a:defRPr/>
            </a:lvl1pPr>
          </a:lstStyle>
          <a:p>
            <a:fld id="{3EA64452-3265-48FC-A5E3-BAC0A0FEE9BC}" type="slidenum">
              <a:rPr lang="de-DE"/>
              <a:pPr/>
              <a:t>‹Nr.›</a:t>
            </a:fld>
            <a:endParaRPr lang="de-DE"/>
          </a:p>
        </p:txBody>
      </p:sp>
      <p:sp>
        <p:nvSpPr>
          <p:cNvPr id="3" name="Fußzeilenplatzhalter 2"/>
          <p:cNvSpPr>
            <a:spLocks noGrp="1"/>
          </p:cNvSpPr>
          <p:nvPr>
            <p:ph type="ftr" sz="quarter" idx="11"/>
          </p:nvPr>
        </p:nvSpPr>
        <p:spPr/>
        <p:txBody>
          <a:bodyPr/>
          <a:lstStyle>
            <a:lvl1pPr>
              <a:defRPr/>
            </a:lvl1pPr>
          </a:lstStyle>
          <a:p>
            <a:r>
              <a:rPr lang="en-US"/>
              <a:t>Christoph Dolch - Serial Winning Coaches</a:t>
            </a:r>
            <a:endParaRPr lang="de-D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1141825"/>
            <a:ext cx="3008313" cy="1162050"/>
          </a:xfrm>
        </p:spPr>
        <p:txBody>
          <a:bodyPr anchor="b"/>
          <a:lstStyle>
            <a:lvl1pPr algn="l">
              <a:defRPr sz="2000" b="1"/>
            </a:lvl1pPr>
          </a:lstStyle>
          <a:p>
            <a:r>
              <a:rPr lang="de-DE"/>
              <a:t>Titelmasterformat durch Klicken bearbeiten</a:t>
            </a:r>
            <a:endParaRPr lang="de-DE" dirty="0"/>
          </a:p>
        </p:txBody>
      </p:sp>
      <p:sp>
        <p:nvSpPr>
          <p:cNvPr id="3" name="Inhaltsplatzhalter 2"/>
          <p:cNvSpPr>
            <a:spLocks noGrp="1"/>
          </p:cNvSpPr>
          <p:nvPr>
            <p:ph idx="1"/>
          </p:nvPr>
        </p:nvSpPr>
        <p:spPr>
          <a:xfrm>
            <a:off x="3575050" y="1133745"/>
            <a:ext cx="5111750" cy="4992418"/>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Textmasterformat bearbeiten</a:t>
            </a:r>
          </a:p>
          <a:p>
            <a:pPr lvl="1"/>
            <a:r>
              <a:rPr lang="de-DE"/>
              <a:t>Zweite Ebene</a:t>
            </a:r>
          </a:p>
          <a:p>
            <a:pPr lvl="2"/>
            <a:r>
              <a:rPr lang="de-DE"/>
              <a:t>Dritte Ebene</a:t>
            </a:r>
          </a:p>
          <a:p>
            <a:pPr lvl="3"/>
            <a:r>
              <a:rPr lang="de-DE"/>
              <a:t>Vierte Ebene</a:t>
            </a:r>
          </a:p>
          <a:p>
            <a:pPr lvl="4"/>
            <a:r>
              <a:rPr lang="de-DE"/>
              <a:t>Fünfte Ebene</a:t>
            </a:r>
            <a:endParaRPr lang="de-DE" dirty="0"/>
          </a:p>
        </p:txBody>
      </p:sp>
      <p:sp>
        <p:nvSpPr>
          <p:cNvPr id="4" name="Textplatzhalter 3"/>
          <p:cNvSpPr>
            <a:spLocks noGrp="1"/>
          </p:cNvSpPr>
          <p:nvPr>
            <p:ph type="body" sz="half" idx="2"/>
          </p:nvPr>
        </p:nvSpPr>
        <p:spPr>
          <a:xfrm>
            <a:off x="457200" y="2393885"/>
            <a:ext cx="3008313" cy="373227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a:t>Textmasterformat bearbeiten</a:t>
            </a:r>
          </a:p>
        </p:txBody>
      </p:sp>
      <p:sp>
        <p:nvSpPr>
          <p:cNvPr id="5" name="Foliennummernplatzhalter 4"/>
          <p:cNvSpPr>
            <a:spLocks noGrp="1"/>
          </p:cNvSpPr>
          <p:nvPr>
            <p:ph type="sldNum" sz="quarter" idx="10"/>
          </p:nvPr>
        </p:nvSpPr>
        <p:spPr/>
        <p:txBody>
          <a:bodyPr/>
          <a:lstStyle>
            <a:lvl1pPr>
              <a:defRPr/>
            </a:lvl1pPr>
          </a:lstStyle>
          <a:p>
            <a:fld id="{46180929-7BBC-4F18-B2B2-0B64B0545569}" type="slidenum">
              <a:rPr lang="de-DE"/>
              <a:pPr/>
              <a:t>‹Nr.›</a:t>
            </a:fld>
            <a:endParaRPr lang="de-DE"/>
          </a:p>
        </p:txBody>
      </p:sp>
      <p:sp>
        <p:nvSpPr>
          <p:cNvPr id="6" name="Fußzeilenplatzhalter 5"/>
          <p:cNvSpPr>
            <a:spLocks noGrp="1"/>
          </p:cNvSpPr>
          <p:nvPr>
            <p:ph type="ftr" sz="quarter" idx="11"/>
          </p:nvPr>
        </p:nvSpPr>
        <p:spPr/>
        <p:txBody>
          <a:bodyPr/>
          <a:lstStyle>
            <a:lvl1pPr>
              <a:defRPr/>
            </a:lvl1pPr>
          </a:lstStyle>
          <a:p>
            <a:r>
              <a:rPr lang="en-US"/>
              <a:t>Christoph Dolch - Serial Winning Coaches</a:t>
            </a:r>
            <a:endParaRPr lang="de-D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Bild mit Übersch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5498114E-0CA4-4A89-837B-B7AA09869912}"/>
              </a:ext>
            </a:extLst>
          </p:cNvPr>
          <p:cNvSpPr>
            <a:spLocks noGrp="1"/>
          </p:cNvSpPr>
          <p:nvPr>
            <p:ph type="title"/>
          </p:nvPr>
        </p:nvSpPr>
        <p:spPr>
          <a:xfrm>
            <a:off x="629841" y="1196752"/>
            <a:ext cx="2949178" cy="860648"/>
          </a:xfrm>
        </p:spPr>
        <p:txBody>
          <a:bodyPr anchor="b"/>
          <a:lstStyle>
            <a:lvl1pPr>
              <a:defRPr sz="2400"/>
            </a:lvl1pPr>
          </a:lstStyle>
          <a:p>
            <a:r>
              <a:rPr lang="de-DE"/>
              <a:t>Titelmasterformat durch Klicken bearbeiten</a:t>
            </a:r>
          </a:p>
        </p:txBody>
      </p:sp>
      <p:sp>
        <p:nvSpPr>
          <p:cNvPr id="3" name="Bildplatzhalter 2">
            <a:extLst>
              <a:ext uri="{FF2B5EF4-FFF2-40B4-BE49-F238E27FC236}">
                <a16:creationId xmlns:a16="http://schemas.microsoft.com/office/drawing/2014/main" id="{9F25D5A9-A9DE-423B-AD73-AE473BB445A5}"/>
              </a:ext>
            </a:extLst>
          </p:cNvPr>
          <p:cNvSpPr>
            <a:spLocks noGrp="1"/>
          </p:cNvSpPr>
          <p:nvPr>
            <p:ph type="pic" idx="1"/>
          </p:nvPr>
        </p:nvSpPr>
        <p:spPr>
          <a:xfrm>
            <a:off x="3887391" y="1196752"/>
            <a:ext cx="4629150" cy="466429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de-DE"/>
          </a:p>
        </p:txBody>
      </p:sp>
      <p:sp>
        <p:nvSpPr>
          <p:cNvPr id="4" name="Textplatzhalter 3">
            <a:extLst>
              <a:ext uri="{FF2B5EF4-FFF2-40B4-BE49-F238E27FC236}">
                <a16:creationId xmlns:a16="http://schemas.microsoft.com/office/drawing/2014/main" id="{3132C499-2CAF-4AF0-9018-2519ECD805A4}"/>
              </a:ext>
            </a:extLst>
          </p:cNvPr>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de-DE"/>
              <a:t>Formatvorlagen des Textmasters bearbeiten</a:t>
            </a:r>
          </a:p>
        </p:txBody>
      </p:sp>
      <p:sp>
        <p:nvSpPr>
          <p:cNvPr id="5" name="Datumsplatzhalter 4">
            <a:extLst>
              <a:ext uri="{FF2B5EF4-FFF2-40B4-BE49-F238E27FC236}">
                <a16:creationId xmlns:a16="http://schemas.microsoft.com/office/drawing/2014/main" id="{F5DA278E-96DE-4E83-B2D3-693D423CFF66}"/>
              </a:ext>
            </a:extLst>
          </p:cNvPr>
          <p:cNvSpPr>
            <a:spLocks noGrp="1"/>
          </p:cNvSpPr>
          <p:nvPr>
            <p:ph type="dt" sz="half" idx="10"/>
          </p:nvPr>
        </p:nvSpPr>
        <p:spPr/>
        <p:txBody>
          <a:bodyPr/>
          <a:lstStyle/>
          <a:p>
            <a:endParaRPr lang="de-DE" dirty="0"/>
          </a:p>
        </p:txBody>
      </p:sp>
      <p:sp>
        <p:nvSpPr>
          <p:cNvPr id="6" name="Fußzeilenplatzhalter 5">
            <a:extLst>
              <a:ext uri="{FF2B5EF4-FFF2-40B4-BE49-F238E27FC236}">
                <a16:creationId xmlns:a16="http://schemas.microsoft.com/office/drawing/2014/main" id="{F4EFE440-381B-4722-8AF8-B6E78749CE64}"/>
              </a:ext>
            </a:extLst>
          </p:cNvPr>
          <p:cNvSpPr>
            <a:spLocks noGrp="1"/>
          </p:cNvSpPr>
          <p:nvPr>
            <p:ph type="ftr" sz="quarter" idx="11"/>
          </p:nvPr>
        </p:nvSpPr>
        <p:spPr/>
        <p:txBody>
          <a:bodyPr/>
          <a:lstStyle/>
          <a:p>
            <a:r>
              <a:rPr lang="en-US"/>
              <a:t>Christoph Dolch - Serial Winning Coaches</a:t>
            </a:r>
            <a:endParaRPr lang="de-DE"/>
          </a:p>
        </p:txBody>
      </p:sp>
      <p:sp>
        <p:nvSpPr>
          <p:cNvPr id="7" name="Foliennummernplatzhalter 6">
            <a:extLst>
              <a:ext uri="{FF2B5EF4-FFF2-40B4-BE49-F238E27FC236}">
                <a16:creationId xmlns:a16="http://schemas.microsoft.com/office/drawing/2014/main" id="{FB6D109A-8F78-44BF-B952-FF45590540A7}"/>
              </a:ext>
            </a:extLst>
          </p:cNvPr>
          <p:cNvSpPr>
            <a:spLocks noGrp="1"/>
          </p:cNvSpPr>
          <p:nvPr>
            <p:ph type="sldNum" sz="quarter" idx="12"/>
          </p:nvPr>
        </p:nvSpPr>
        <p:spPr/>
        <p:txBody>
          <a:bodyPr/>
          <a:lstStyle/>
          <a:p>
            <a:fld id="{A7632491-8CA2-4755-96B0-7819B80CF2A8}" type="slidenum">
              <a:rPr lang="de-DE" smtClean="0"/>
              <a:pPr/>
              <a:t>‹Nr.›</a:t>
            </a:fld>
            <a:endParaRPr lang="de-DE"/>
          </a:p>
        </p:txBody>
      </p:sp>
    </p:spTree>
    <p:extLst>
      <p:ext uri="{BB962C8B-B14F-4D97-AF65-F5344CB8AC3E}">
        <p14:creationId xmlns:p14="http://schemas.microsoft.com/office/powerpoint/2010/main" val="34047240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2.png"/><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346176" name="Picture 64" descr="ppt-leiste"/>
          <p:cNvPicPr>
            <a:picLocks noChangeAspect="1" noChangeArrowheads="1"/>
          </p:cNvPicPr>
          <p:nvPr userDrawn="1"/>
        </p:nvPicPr>
        <p:blipFill>
          <a:blip r:embed="rId10" cstate="print"/>
          <a:srcRect/>
          <a:stretch>
            <a:fillRect/>
          </a:stretch>
        </p:blipFill>
        <p:spPr bwMode="auto">
          <a:xfrm>
            <a:off x="0" y="6173788"/>
            <a:ext cx="9028113" cy="585787"/>
          </a:xfrm>
          <a:prstGeom prst="rect">
            <a:avLst/>
          </a:prstGeom>
          <a:noFill/>
        </p:spPr>
      </p:pic>
      <p:sp>
        <p:nvSpPr>
          <p:cNvPr id="346127" name="Rectangle 15"/>
          <p:cNvSpPr>
            <a:spLocks noGrp="1" noChangeArrowheads="1"/>
          </p:cNvSpPr>
          <p:nvPr>
            <p:ph type="title"/>
          </p:nvPr>
        </p:nvSpPr>
        <p:spPr bwMode="auto">
          <a:xfrm>
            <a:off x="250825" y="1268413"/>
            <a:ext cx="8596313" cy="5048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de-DE" dirty="0"/>
              <a:t>Titelmasterformat durch Klicken bearbeiten</a:t>
            </a:r>
          </a:p>
        </p:txBody>
      </p:sp>
      <p:sp>
        <p:nvSpPr>
          <p:cNvPr id="346128" name="Rectangle 16"/>
          <p:cNvSpPr>
            <a:spLocks noGrp="1" noChangeArrowheads="1"/>
          </p:cNvSpPr>
          <p:nvPr>
            <p:ph type="body" idx="1"/>
          </p:nvPr>
        </p:nvSpPr>
        <p:spPr bwMode="auto">
          <a:xfrm>
            <a:off x="250825" y="1988840"/>
            <a:ext cx="8569325" cy="400544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de-DE" dirty="0"/>
              <a:t>Textmasterformate durch Klicken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346154" name="Rectangle 42"/>
          <p:cNvSpPr>
            <a:spLocks noGrp="1" noChangeArrowheads="1"/>
          </p:cNvSpPr>
          <p:nvPr>
            <p:ph type="sldNum" sz="quarter" idx="4"/>
          </p:nvPr>
        </p:nvSpPr>
        <p:spPr bwMode="auto">
          <a:xfrm>
            <a:off x="7993063" y="6221413"/>
            <a:ext cx="989012"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solidFill>
                  <a:schemeClr val="bg1"/>
                </a:solidFill>
                <a:latin typeface="+mn-lt"/>
              </a:defRPr>
            </a:lvl1pPr>
          </a:lstStyle>
          <a:p>
            <a:fld id="{EBDC9AB1-99A1-449D-8A19-F19693A7DE72}" type="slidenum">
              <a:rPr lang="de-DE"/>
              <a:pPr/>
              <a:t>‹Nr.›</a:t>
            </a:fld>
            <a:endParaRPr lang="de-DE"/>
          </a:p>
        </p:txBody>
      </p:sp>
      <p:sp>
        <p:nvSpPr>
          <p:cNvPr id="346156" name="Rectangle 44"/>
          <p:cNvSpPr>
            <a:spLocks noGrp="1" noChangeArrowheads="1"/>
          </p:cNvSpPr>
          <p:nvPr>
            <p:ph type="ftr" sz="quarter" idx="3"/>
          </p:nvPr>
        </p:nvSpPr>
        <p:spPr bwMode="auto">
          <a:xfrm>
            <a:off x="25400" y="6221413"/>
            <a:ext cx="6707188" cy="2682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solidFill>
                  <a:schemeClr val="bg1"/>
                </a:solidFill>
                <a:latin typeface="+mn-lt"/>
              </a:defRPr>
            </a:lvl1pPr>
          </a:lstStyle>
          <a:p>
            <a:r>
              <a:rPr lang="en-US"/>
              <a:t>Christoph Dolch - Serial Winning Coaches</a:t>
            </a:r>
            <a:endParaRPr lang="de-DE"/>
          </a:p>
        </p:txBody>
      </p:sp>
      <p:pic>
        <p:nvPicPr>
          <p:cNvPr id="346179" name="Picture 67" descr="Logo"/>
          <p:cNvPicPr>
            <a:picLocks noChangeAspect="1" noChangeArrowheads="1"/>
          </p:cNvPicPr>
          <p:nvPr userDrawn="1"/>
        </p:nvPicPr>
        <p:blipFill>
          <a:blip r:embed="rId11" cstate="print"/>
          <a:srcRect/>
          <a:stretch>
            <a:fillRect/>
          </a:stretch>
        </p:blipFill>
        <p:spPr bwMode="auto">
          <a:xfrm>
            <a:off x="296863" y="160447"/>
            <a:ext cx="3240022" cy="658263"/>
          </a:xfrm>
          <a:prstGeom prst="rect">
            <a:avLst/>
          </a:prstGeom>
          <a:noFill/>
        </p:spPr>
      </p:pic>
      <p:pic>
        <p:nvPicPr>
          <p:cNvPr id="346181" name="Picture 69" descr="ppt-leiste"/>
          <p:cNvPicPr preferRelativeResize="0">
            <a:picLocks noChangeArrowheads="1"/>
          </p:cNvPicPr>
          <p:nvPr userDrawn="1"/>
        </p:nvPicPr>
        <p:blipFill>
          <a:blip r:embed="rId10" cstate="print"/>
          <a:srcRect/>
          <a:stretch>
            <a:fillRect/>
          </a:stretch>
        </p:blipFill>
        <p:spPr bwMode="auto">
          <a:xfrm>
            <a:off x="0" y="998538"/>
            <a:ext cx="9144000" cy="14287"/>
          </a:xfrm>
          <a:prstGeom prst="rect">
            <a:avLst/>
          </a:prstGeom>
          <a:noFill/>
        </p:spPr>
      </p:pic>
      <p:sp>
        <p:nvSpPr>
          <p:cNvPr id="346182" name="Text Box 70"/>
          <p:cNvSpPr txBox="1">
            <a:spLocks noChangeArrowheads="1"/>
          </p:cNvSpPr>
          <p:nvPr userDrawn="1"/>
        </p:nvSpPr>
        <p:spPr bwMode="auto">
          <a:xfrm>
            <a:off x="25400" y="6500813"/>
            <a:ext cx="9002713" cy="228600"/>
          </a:xfrm>
          <a:prstGeom prst="rect">
            <a:avLst/>
          </a:prstGeom>
          <a:noFill/>
          <a:ln w="9525" algn="ctr">
            <a:noFill/>
            <a:miter lim="800000"/>
            <a:headEnd/>
            <a:tailEnd/>
          </a:ln>
          <a:effectLst/>
        </p:spPr>
        <p:txBody>
          <a:bodyPr>
            <a:spAutoFit/>
          </a:bodyPr>
          <a:lstStyle/>
          <a:p>
            <a:r>
              <a:rPr lang="de-DE" sz="900">
                <a:latin typeface="Lucida Sans" pitchFamily="34" charset="0"/>
              </a:rPr>
              <a:t>Trainerakademie Köln des DOSB · Guts-Muths-Weg 1 · 50933 Köln · Fon (+49) 221. 94875-0 · Fax (+49) 221. 94875–20 · info@trainerakademie-koeln.de</a:t>
            </a:r>
          </a:p>
        </p:txBody>
      </p:sp>
      <p:pic>
        <p:nvPicPr>
          <p:cNvPr id="1026" name="Picture 2" descr="O:\LOGOS_DESIGN\DOSB\DOSB_Ringe_Logo_Farbe_rgb_72dpi_sz.png"/>
          <p:cNvPicPr>
            <a:picLocks noChangeAspect="1" noChangeArrowheads="1"/>
          </p:cNvPicPr>
          <p:nvPr userDrawn="1"/>
        </p:nvPicPr>
        <p:blipFill>
          <a:blip r:embed="rId12" cstate="print"/>
          <a:srcRect t="21212" b="21212"/>
          <a:stretch>
            <a:fillRect/>
          </a:stretch>
        </p:blipFill>
        <p:spPr bwMode="auto">
          <a:xfrm>
            <a:off x="7201722" y="98630"/>
            <a:ext cx="1735763" cy="855095"/>
          </a:xfrm>
          <a:prstGeom prst="rect">
            <a:avLst/>
          </a:prstGeom>
          <a:noFill/>
        </p:spPr>
      </p:pic>
    </p:spTree>
  </p:cSld>
  <p:clrMap bg1="lt1" tx1="dk1" bg2="lt2" tx2="dk2" accent1="accent1" accent2="accent2" accent3="accent3" accent4="accent4" accent5="accent5" accent6="accent6" hlink="hlink" folHlink="folHlink"/>
  <p:sldLayoutIdLst>
    <p:sldLayoutId id="2147483653" r:id="rId1"/>
    <p:sldLayoutId id="2147483654" r:id="rId2"/>
    <p:sldLayoutId id="2147483656" r:id="rId3"/>
    <p:sldLayoutId id="2147483657" r:id="rId4"/>
    <p:sldLayoutId id="2147483658" r:id="rId5"/>
    <p:sldLayoutId id="2147483659" r:id="rId6"/>
    <p:sldLayoutId id="2147483660" r:id="rId7"/>
    <p:sldLayoutId id="2147483661" r:id="rId8"/>
  </p:sldLayoutIdLst>
  <p:hf sldNum="0" hdr="0" dt="0"/>
  <p:txStyles>
    <p:titleStyle>
      <a:lvl1pPr algn="l" rtl="0" eaLnBrk="1" fontAlgn="base" hangingPunct="1">
        <a:spcBef>
          <a:spcPct val="0"/>
        </a:spcBef>
        <a:spcAft>
          <a:spcPct val="0"/>
        </a:spcAft>
        <a:defRPr sz="2400" b="1">
          <a:solidFill>
            <a:schemeClr val="tx1"/>
          </a:solidFill>
          <a:latin typeface="+mj-lt"/>
          <a:ea typeface="+mj-ea"/>
          <a:cs typeface="+mj-cs"/>
        </a:defRPr>
      </a:lvl1pPr>
      <a:lvl2pPr algn="l" rtl="0" eaLnBrk="1" fontAlgn="base" hangingPunct="1">
        <a:spcBef>
          <a:spcPct val="0"/>
        </a:spcBef>
        <a:spcAft>
          <a:spcPct val="0"/>
        </a:spcAft>
        <a:defRPr sz="2400" b="1">
          <a:solidFill>
            <a:schemeClr val="tx1"/>
          </a:solidFill>
          <a:latin typeface="Lucida Sans" pitchFamily="34" charset="0"/>
        </a:defRPr>
      </a:lvl2pPr>
      <a:lvl3pPr algn="l" rtl="0" eaLnBrk="1" fontAlgn="base" hangingPunct="1">
        <a:spcBef>
          <a:spcPct val="0"/>
        </a:spcBef>
        <a:spcAft>
          <a:spcPct val="0"/>
        </a:spcAft>
        <a:defRPr sz="2400" b="1">
          <a:solidFill>
            <a:schemeClr val="tx1"/>
          </a:solidFill>
          <a:latin typeface="Lucida Sans" pitchFamily="34" charset="0"/>
        </a:defRPr>
      </a:lvl3pPr>
      <a:lvl4pPr algn="l" rtl="0" eaLnBrk="1" fontAlgn="base" hangingPunct="1">
        <a:spcBef>
          <a:spcPct val="0"/>
        </a:spcBef>
        <a:spcAft>
          <a:spcPct val="0"/>
        </a:spcAft>
        <a:defRPr sz="2400" b="1">
          <a:solidFill>
            <a:schemeClr val="tx1"/>
          </a:solidFill>
          <a:latin typeface="Lucida Sans" pitchFamily="34" charset="0"/>
        </a:defRPr>
      </a:lvl4pPr>
      <a:lvl5pPr algn="l" rtl="0" eaLnBrk="1" fontAlgn="base" hangingPunct="1">
        <a:spcBef>
          <a:spcPct val="0"/>
        </a:spcBef>
        <a:spcAft>
          <a:spcPct val="0"/>
        </a:spcAft>
        <a:defRPr sz="2400" b="1">
          <a:solidFill>
            <a:schemeClr val="tx1"/>
          </a:solidFill>
          <a:latin typeface="Lucida Sans" pitchFamily="34" charset="0"/>
        </a:defRPr>
      </a:lvl5pPr>
      <a:lvl6pPr marL="457200" algn="l" rtl="0" eaLnBrk="1" fontAlgn="base" hangingPunct="1">
        <a:spcBef>
          <a:spcPct val="0"/>
        </a:spcBef>
        <a:spcAft>
          <a:spcPct val="0"/>
        </a:spcAft>
        <a:defRPr sz="2400" b="1">
          <a:solidFill>
            <a:schemeClr val="tx1"/>
          </a:solidFill>
          <a:latin typeface="Lucida Sans" pitchFamily="34" charset="0"/>
        </a:defRPr>
      </a:lvl6pPr>
      <a:lvl7pPr marL="914400" algn="l" rtl="0" eaLnBrk="1" fontAlgn="base" hangingPunct="1">
        <a:spcBef>
          <a:spcPct val="0"/>
        </a:spcBef>
        <a:spcAft>
          <a:spcPct val="0"/>
        </a:spcAft>
        <a:defRPr sz="2400" b="1">
          <a:solidFill>
            <a:schemeClr val="tx1"/>
          </a:solidFill>
          <a:latin typeface="Lucida Sans" pitchFamily="34" charset="0"/>
        </a:defRPr>
      </a:lvl7pPr>
      <a:lvl8pPr marL="1371600" algn="l" rtl="0" eaLnBrk="1" fontAlgn="base" hangingPunct="1">
        <a:spcBef>
          <a:spcPct val="0"/>
        </a:spcBef>
        <a:spcAft>
          <a:spcPct val="0"/>
        </a:spcAft>
        <a:defRPr sz="2400" b="1">
          <a:solidFill>
            <a:schemeClr val="tx1"/>
          </a:solidFill>
          <a:latin typeface="Lucida Sans" pitchFamily="34" charset="0"/>
        </a:defRPr>
      </a:lvl8pPr>
      <a:lvl9pPr marL="1828800" algn="l" rtl="0" eaLnBrk="1" fontAlgn="base" hangingPunct="1">
        <a:spcBef>
          <a:spcPct val="0"/>
        </a:spcBef>
        <a:spcAft>
          <a:spcPct val="0"/>
        </a:spcAft>
        <a:defRPr sz="2400" b="1">
          <a:solidFill>
            <a:schemeClr val="tx1"/>
          </a:solidFill>
          <a:latin typeface="Lucida Sans" pitchFamily="34" charset="0"/>
        </a:defRPr>
      </a:lvl9pPr>
    </p:titleStyle>
    <p:bodyStyle>
      <a:lvl1pPr marL="342900" indent="-342900" algn="l" rtl="0" eaLnBrk="1" fontAlgn="base" hangingPunct="1">
        <a:spcBef>
          <a:spcPct val="20000"/>
        </a:spcBef>
        <a:spcAft>
          <a:spcPct val="0"/>
        </a:spcAft>
        <a:buChar char="•"/>
        <a:defRPr sz="2400">
          <a:solidFill>
            <a:schemeClr val="tx1"/>
          </a:solidFill>
          <a:latin typeface="+mj-lt"/>
          <a:ea typeface="+mn-ea"/>
          <a:cs typeface="+mn-cs"/>
        </a:defRPr>
      </a:lvl1pPr>
      <a:lvl2pPr marL="742950" indent="-285750" algn="l" rtl="0" eaLnBrk="1" fontAlgn="base" hangingPunct="1">
        <a:spcBef>
          <a:spcPct val="20000"/>
        </a:spcBef>
        <a:spcAft>
          <a:spcPct val="0"/>
        </a:spcAft>
        <a:buChar char="–"/>
        <a:defRPr sz="2400">
          <a:solidFill>
            <a:schemeClr val="tx1"/>
          </a:solidFill>
          <a:latin typeface="+mj-lt"/>
        </a:defRPr>
      </a:lvl2pPr>
      <a:lvl3pPr marL="1143000" indent="-228600" algn="l" rtl="0" eaLnBrk="1" fontAlgn="base" hangingPunct="1">
        <a:spcBef>
          <a:spcPct val="20000"/>
        </a:spcBef>
        <a:spcAft>
          <a:spcPct val="0"/>
        </a:spcAft>
        <a:buChar char="•"/>
        <a:defRPr sz="2200">
          <a:solidFill>
            <a:schemeClr val="tx1"/>
          </a:solidFill>
          <a:latin typeface="+mj-lt"/>
        </a:defRPr>
      </a:lvl3pPr>
      <a:lvl4pPr marL="1600200" indent="-228600" algn="l" rtl="0" eaLnBrk="1" fontAlgn="base" hangingPunct="1">
        <a:spcBef>
          <a:spcPct val="20000"/>
        </a:spcBef>
        <a:spcAft>
          <a:spcPct val="0"/>
        </a:spcAft>
        <a:buChar char="–"/>
        <a:defRPr sz="2000">
          <a:solidFill>
            <a:schemeClr val="tx1"/>
          </a:solidFill>
          <a:latin typeface="+mj-lt"/>
        </a:defRPr>
      </a:lvl4pPr>
      <a:lvl5pPr marL="2057400" indent="-228600" algn="l" rtl="0" eaLnBrk="1" fontAlgn="base" hangingPunct="1">
        <a:spcBef>
          <a:spcPct val="20000"/>
        </a:spcBef>
        <a:spcAft>
          <a:spcPct val="0"/>
        </a:spcAft>
        <a:buChar char="»"/>
        <a:defRPr>
          <a:solidFill>
            <a:schemeClr val="tx1"/>
          </a:solidFill>
          <a:latin typeface="+mj-lt"/>
        </a:defRPr>
      </a:lvl5pPr>
      <a:lvl6pPr marL="2514600" indent="-228600" algn="l" rtl="0" eaLnBrk="1" fontAlgn="base" hangingPunct="1">
        <a:spcBef>
          <a:spcPct val="20000"/>
        </a:spcBef>
        <a:spcAft>
          <a:spcPct val="0"/>
        </a:spcAft>
        <a:buChar char="»"/>
        <a:defRPr>
          <a:solidFill>
            <a:schemeClr val="tx1"/>
          </a:solidFill>
          <a:latin typeface="+mn-lt"/>
        </a:defRPr>
      </a:lvl6pPr>
      <a:lvl7pPr marL="2971800" indent="-228600" algn="l" rtl="0" eaLnBrk="1" fontAlgn="base" hangingPunct="1">
        <a:spcBef>
          <a:spcPct val="20000"/>
        </a:spcBef>
        <a:spcAft>
          <a:spcPct val="0"/>
        </a:spcAft>
        <a:buChar char="»"/>
        <a:defRPr>
          <a:solidFill>
            <a:schemeClr val="tx1"/>
          </a:solidFill>
          <a:latin typeface="+mn-lt"/>
        </a:defRPr>
      </a:lvl7pPr>
      <a:lvl8pPr marL="3429000" indent="-228600" algn="l" rtl="0" eaLnBrk="1" fontAlgn="base" hangingPunct="1">
        <a:spcBef>
          <a:spcPct val="20000"/>
        </a:spcBef>
        <a:spcAft>
          <a:spcPct val="0"/>
        </a:spcAft>
        <a:buChar char="»"/>
        <a:defRPr>
          <a:solidFill>
            <a:schemeClr val="tx1"/>
          </a:solidFill>
          <a:latin typeface="+mn-lt"/>
        </a:defRPr>
      </a:lvl8pPr>
      <a:lvl9pPr marL="3886200" indent="-228600" algn="l" rtl="0" eaLnBrk="1" fontAlgn="base" hangingPunct="1">
        <a:spcBef>
          <a:spcPct val="20000"/>
        </a:spcBef>
        <a:spcAft>
          <a:spcPct val="0"/>
        </a:spcAft>
        <a:buChar char="»"/>
        <a:defRPr>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242" name="Rectangle 2"/>
          <p:cNvSpPr>
            <a:spLocks noGrp="1" noChangeArrowheads="1"/>
          </p:cNvSpPr>
          <p:nvPr>
            <p:ph type="ctrTitle"/>
          </p:nvPr>
        </p:nvSpPr>
        <p:spPr>
          <a:xfrm>
            <a:off x="1021656" y="1268760"/>
            <a:ext cx="7631112" cy="1008063"/>
          </a:xfrm>
        </p:spPr>
        <p:txBody>
          <a:bodyPr/>
          <a:lstStyle/>
          <a:p>
            <a:r>
              <a:rPr lang="de-DE" dirty="0"/>
              <a:t>Serial </a:t>
            </a:r>
            <a:r>
              <a:rPr lang="de-DE" dirty="0" err="1"/>
              <a:t>Winning</a:t>
            </a:r>
            <a:r>
              <a:rPr lang="de-DE" dirty="0"/>
              <a:t> </a:t>
            </a:r>
            <a:r>
              <a:rPr lang="de-DE" dirty="0" err="1"/>
              <a:t>Coaches</a:t>
            </a:r>
            <a:endParaRPr lang="de-DE" dirty="0"/>
          </a:p>
        </p:txBody>
      </p:sp>
      <p:sp>
        <p:nvSpPr>
          <p:cNvPr id="4" name="Rectangle 31"/>
          <p:cNvSpPr>
            <a:spLocks noGrp="1" noChangeArrowheads="1"/>
          </p:cNvSpPr>
          <p:nvPr>
            <p:ph type="ftr" sz="quarter" idx="3"/>
          </p:nvPr>
        </p:nvSpPr>
        <p:spPr/>
        <p:txBody>
          <a:bodyPr/>
          <a:lstStyle/>
          <a:p>
            <a:r>
              <a:rPr lang="en-US" dirty="0"/>
              <a:t>Christoph Dolch - Serial Winning Coaches</a:t>
            </a:r>
            <a:endParaRPr lang="de-DE" dirty="0"/>
          </a:p>
        </p:txBody>
      </p:sp>
      <p:pic>
        <p:nvPicPr>
          <p:cNvPr id="6" name="Grafik 5">
            <a:extLst>
              <a:ext uri="{FF2B5EF4-FFF2-40B4-BE49-F238E27FC236}">
                <a16:creationId xmlns:a16="http://schemas.microsoft.com/office/drawing/2014/main" id="{0B59D196-2A6E-41C0-B6A5-1DCD72FFFE8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86050" y="2643182"/>
            <a:ext cx="3698776" cy="2169949"/>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el 4">
            <a:extLst>
              <a:ext uri="{FF2B5EF4-FFF2-40B4-BE49-F238E27FC236}">
                <a16:creationId xmlns:a16="http://schemas.microsoft.com/office/drawing/2014/main" id="{A97982F7-266B-4DDD-96FF-14518BBEBD60}"/>
              </a:ext>
            </a:extLst>
          </p:cNvPr>
          <p:cNvSpPr>
            <a:spLocks noGrp="1"/>
          </p:cNvSpPr>
          <p:nvPr>
            <p:ph type="title"/>
          </p:nvPr>
        </p:nvSpPr>
        <p:spPr/>
        <p:txBody>
          <a:bodyPr/>
          <a:lstStyle/>
          <a:p>
            <a:r>
              <a:rPr lang="de-DE" dirty="0"/>
              <a:t>Unterschiede zu anderen Trainern</a:t>
            </a:r>
          </a:p>
        </p:txBody>
      </p:sp>
      <p:sp>
        <p:nvSpPr>
          <p:cNvPr id="6" name="Inhaltsplatzhalter 5">
            <a:extLst>
              <a:ext uri="{FF2B5EF4-FFF2-40B4-BE49-F238E27FC236}">
                <a16:creationId xmlns:a16="http://schemas.microsoft.com/office/drawing/2014/main" id="{E300FAAD-6F22-4954-A934-89BCC3F88A50}"/>
              </a:ext>
            </a:extLst>
          </p:cNvPr>
          <p:cNvSpPr>
            <a:spLocks noGrp="1"/>
          </p:cNvSpPr>
          <p:nvPr>
            <p:ph idx="1"/>
          </p:nvPr>
        </p:nvSpPr>
        <p:spPr/>
        <p:txBody>
          <a:bodyPr/>
          <a:lstStyle/>
          <a:p>
            <a:r>
              <a:rPr lang="de-DE" dirty="0"/>
              <a:t>Was ist einzigartig an Serial Winnern? (Athletensicht)</a:t>
            </a:r>
          </a:p>
          <a:p>
            <a:pPr lvl="1"/>
            <a:r>
              <a:rPr lang="de-DE" dirty="0"/>
              <a:t>Wissen, Können, Glaubwürdigkeit</a:t>
            </a:r>
          </a:p>
          <a:p>
            <a:pPr lvl="1"/>
            <a:r>
              <a:rPr lang="de-DE" dirty="0"/>
              <a:t>Sozialkompetenz (Soft Skills) wie Einfühlungsvermögen, Aufgeschlossenheit, Überzeugungskraft, Selbstreflexion, </a:t>
            </a:r>
          </a:p>
        </p:txBody>
      </p:sp>
      <p:sp>
        <p:nvSpPr>
          <p:cNvPr id="2" name="Fußzeilenplatzhalter 1">
            <a:extLst>
              <a:ext uri="{FF2B5EF4-FFF2-40B4-BE49-F238E27FC236}">
                <a16:creationId xmlns:a16="http://schemas.microsoft.com/office/drawing/2014/main" id="{9FA63E09-E36E-44A2-91F8-924FFB343084}"/>
              </a:ext>
            </a:extLst>
          </p:cNvPr>
          <p:cNvSpPr>
            <a:spLocks noGrp="1"/>
          </p:cNvSpPr>
          <p:nvPr>
            <p:ph type="ftr" sz="quarter" idx="11"/>
          </p:nvPr>
        </p:nvSpPr>
        <p:spPr/>
        <p:txBody>
          <a:bodyPr/>
          <a:lstStyle/>
          <a:p>
            <a:r>
              <a:rPr lang="en-US"/>
              <a:t>Christoph Dolch - Serial Winning Coaches</a:t>
            </a:r>
            <a:endParaRPr lang="de-DE"/>
          </a:p>
        </p:txBody>
      </p:sp>
    </p:spTree>
    <p:extLst>
      <p:ext uri="{BB962C8B-B14F-4D97-AF65-F5344CB8AC3E}">
        <p14:creationId xmlns:p14="http://schemas.microsoft.com/office/powerpoint/2010/main" val="336616747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05567C-D4C5-420D-A1AD-09634D2AC783}"/>
              </a:ext>
            </a:extLst>
          </p:cNvPr>
          <p:cNvSpPr>
            <a:spLocks noGrp="1"/>
          </p:cNvSpPr>
          <p:nvPr>
            <p:ph type="title"/>
          </p:nvPr>
        </p:nvSpPr>
        <p:spPr/>
        <p:txBody>
          <a:bodyPr/>
          <a:lstStyle/>
          <a:p>
            <a:r>
              <a:rPr lang="de-DE" dirty="0"/>
              <a:t>Der Weg der Serial Winning Coaches</a:t>
            </a:r>
          </a:p>
        </p:txBody>
      </p:sp>
      <p:sp>
        <p:nvSpPr>
          <p:cNvPr id="3" name="Fußzeilenplatzhalter 2">
            <a:extLst>
              <a:ext uri="{FF2B5EF4-FFF2-40B4-BE49-F238E27FC236}">
                <a16:creationId xmlns:a16="http://schemas.microsoft.com/office/drawing/2014/main" id="{85F6AC11-A446-4B95-AB5E-182F9AC5B6E8}"/>
              </a:ext>
            </a:extLst>
          </p:cNvPr>
          <p:cNvSpPr>
            <a:spLocks noGrp="1"/>
          </p:cNvSpPr>
          <p:nvPr>
            <p:ph type="ftr" sz="quarter" idx="11"/>
          </p:nvPr>
        </p:nvSpPr>
        <p:spPr/>
        <p:txBody>
          <a:bodyPr/>
          <a:lstStyle/>
          <a:p>
            <a:r>
              <a:rPr lang="en-US"/>
              <a:t>Christoph Dolch - Serial Winning Coaches</a:t>
            </a:r>
            <a:endParaRPr lang="de-DE"/>
          </a:p>
        </p:txBody>
      </p:sp>
      <p:pic>
        <p:nvPicPr>
          <p:cNvPr id="5" name="Grafik 4">
            <a:extLst>
              <a:ext uri="{FF2B5EF4-FFF2-40B4-BE49-F238E27FC236}">
                <a16:creationId xmlns:a16="http://schemas.microsoft.com/office/drawing/2014/main" id="{0D9E6039-C73C-4B68-AA80-F9C2B501FF97}"/>
              </a:ext>
            </a:extLst>
          </p:cNvPr>
          <p:cNvPicPr>
            <a:picLocks noChangeAspect="1"/>
          </p:cNvPicPr>
          <p:nvPr/>
        </p:nvPicPr>
        <p:blipFill>
          <a:blip r:embed="rId3"/>
          <a:stretch>
            <a:fillRect/>
          </a:stretch>
        </p:blipFill>
        <p:spPr>
          <a:xfrm>
            <a:off x="1928813" y="1990662"/>
            <a:ext cx="5286375" cy="3779044"/>
          </a:xfrm>
          <a:prstGeom prst="rect">
            <a:avLst/>
          </a:prstGeom>
        </p:spPr>
      </p:pic>
    </p:spTree>
    <p:extLst>
      <p:ext uri="{BB962C8B-B14F-4D97-AF65-F5344CB8AC3E}">
        <p14:creationId xmlns:p14="http://schemas.microsoft.com/office/powerpoint/2010/main" val="193311975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Grafik 3">
            <a:extLst>
              <a:ext uri="{FF2B5EF4-FFF2-40B4-BE49-F238E27FC236}">
                <a16:creationId xmlns:a16="http://schemas.microsoft.com/office/drawing/2014/main" id="{74F47E31-E980-4174-AA3F-79829E896D48}"/>
              </a:ext>
            </a:extLst>
          </p:cNvPr>
          <p:cNvPicPr>
            <a:picLocks noChangeAspect="1"/>
          </p:cNvPicPr>
          <p:nvPr/>
        </p:nvPicPr>
        <p:blipFill>
          <a:blip r:embed="rId3"/>
          <a:stretch>
            <a:fillRect/>
          </a:stretch>
        </p:blipFill>
        <p:spPr>
          <a:xfrm>
            <a:off x="1000100" y="1785926"/>
            <a:ext cx="7382369" cy="4264945"/>
          </a:xfrm>
          <a:prstGeom prst="rect">
            <a:avLst/>
          </a:prstGeom>
        </p:spPr>
      </p:pic>
      <p:sp>
        <p:nvSpPr>
          <p:cNvPr id="5" name="Rechteck 4">
            <a:extLst>
              <a:ext uri="{FF2B5EF4-FFF2-40B4-BE49-F238E27FC236}">
                <a16:creationId xmlns:a16="http://schemas.microsoft.com/office/drawing/2014/main" id="{1A59FAB6-0B9F-4436-B63E-23037A140784}"/>
              </a:ext>
            </a:extLst>
          </p:cNvPr>
          <p:cNvSpPr/>
          <p:nvPr/>
        </p:nvSpPr>
        <p:spPr>
          <a:xfrm>
            <a:off x="1285852" y="3143248"/>
            <a:ext cx="6500858" cy="357190"/>
          </a:xfrm>
          <a:prstGeom prst="rect">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dirty="0"/>
          </a:p>
        </p:txBody>
      </p:sp>
      <p:sp>
        <p:nvSpPr>
          <p:cNvPr id="6" name="Titel 1">
            <a:extLst>
              <a:ext uri="{FF2B5EF4-FFF2-40B4-BE49-F238E27FC236}">
                <a16:creationId xmlns:a16="http://schemas.microsoft.com/office/drawing/2014/main" id="{7F37E1F1-A095-4749-A58B-8B5A65A2EEE4}"/>
              </a:ext>
            </a:extLst>
          </p:cNvPr>
          <p:cNvSpPr>
            <a:spLocks noGrp="1"/>
          </p:cNvSpPr>
          <p:nvPr>
            <p:ph type="title"/>
          </p:nvPr>
        </p:nvSpPr>
        <p:spPr/>
        <p:txBody>
          <a:bodyPr/>
          <a:lstStyle/>
          <a:p>
            <a:r>
              <a:rPr lang="de-DE" dirty="0"/>
              <a:t>Der Weg der Serial Winning Coaches</a:t>
            </a:r>
          </a:p>
        </p:txBody>
      </p:sp>
      <p:sp>
        <p:nvSpPr>
          <p:cNvPr id="2" name="Fußzeilenplatzhalter 1">
            <a:extLst>
              <a:ext uri="{FF2B5EF4-FFF2-40B4-BE49-F238E27FC236}">
                <a16:creationId xmlns:a16="http://schemas.microsoft.com/office/drawing/2014/main" id="{5E79828C-658A-418C-9071-ED99576E006C}"/>
              </a:ext>
            </a:extLst>
          </p:cNvPr>
          <p:cNvSpPr>
            <a:spLocks noGrp="1"/>
          </p:cNvSpPr>
          <p:nvPr>
            <p:ph type="ftr" sz="quarter" idx="11"/>
          </p:nvPr>
        </p:nvSpPr>
        <p:spPr/>
        <p:txBody>
          <a:bodyPr/>
          <a:lstStyle/>
          <a:p>
            <a:r>
              <a:rPr lang="en-US"/>
              <a:t>Christoph Dolch - Serial Winning Coaches</a:t>
            </a:r>
            <a:endParaRPr lang="de-DE"/>
          </a:p>
        </p:txBody>
      </p:sp>
      <p:sp>
        <p:nvSpPr>
          <p:cNvPr id="7" name="Rechteck 6">
            <a:extLst>
              <a:ext uri="{FF2B5EF4-FFF2-40B4-BE49-F238E27FC236}">
                <a16:creationId xmlns:a16="http://schemas.microsoft.com/office/drawing/2014/main" id="{B1404C03-077B-4749-9AFA-C909CF8BEA91}"/>
              </a:ext>
            </a:extLst>
          </p:cNvPr>
          <p:cNvSpPr/>
          <p:nvPr/>
        </p:nvSpPr>
        <p:spPr>
          <a:xfrm>
            <a:off x="1285852" y="3929067"/>
            <a:ext cx="2500330" cy="214314"/>
          </a:xfrm>
          <a:prstGeom prst="rect">
            <a:avLst/>
          </a:prstGeom>
          <a:noFill/>
          <a:ln w="5715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997719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C9DDC20-8990-4A93-84DE-4BF98C9B61B8}"/>
              </a:ext>
            </a:extLst>
          </p:cNvPr>
          <p:cNvSpPr>
            <a:spLocks noGrp="1"/>
          </p:cNvSpPr>
          <p:nvPr>
            <p:ph type="title"/>
          </p:nvPr>
        </p:nvSpPr>
        <p:spPr>
          <a:xfrm>
            <a:off x="628650" y="1124744"/>
            <a:ext cx="7886700" cy="565945"/>
          </a:xfrm>
        </p:spPr>
        <p:txBody>
          <a:bodyPr/>
          <a:lstStyle/>
          <a:p>
            <a:r>
              <a:rPr lang="de-DE" dirty="0"/>
              <a:t>Der Weg der Serial </a:t>
            </a:r>
            <a:r>
              <a:rPr lang="de-DE" dirty="0" err="1"/>
              <a:t>Winning</a:t>
            </a:r>
            <a:r>
              <a:rPr lang="de-DE" dirty="0"/>
              <a:t> </a:t>
            </a:r>
            <a:r>
              <a:rPr lang="de-DE" dirty="0" err="1"/>
              <a:t>Coaches</a:t>
            </a:r>
            <a:endParaRPr lang="de-DE" dirty="0"/>
          </a:p>
        </p:txBody>
      </p:sp>
      <p:graphicFrame>
        <p:nvGraphicFramePr>
          <p:cNvPr id="5" name="Inhaltsplatzhalter 4"/>
          <p:cNvGraphicFramePr>
            <a:graphicFrameLocks noGrp="1"/>
          </p:cNvGraphicFramePr>
          <p:nvPr>
            <p:ph idx="1"/>
          </p:nvPr>
        </p:nvGraphicFramePr>
        <p:xfrm>
          <a:off x="250825" y="1989138"/>
          <a:ext cx="8569325" cy="400526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4" name="Fußzeilenplatzhalter 3">
            <a:extLst>
              <a:ext uri="{FF2B5EF4-FFF2-40B4-BE49-F238E27FC236}">
                <a16:creationId xmlns:a16="http://schemas.microsoft.com/office/drawing/2014/main" id="{94C3ECC5-E309-4693-9DAF-D6CD79351241}"/>
              </a:ext>
            </a:extLst>
          </p:cNvPr>
          <p:cNvSpPr>
            <a:spLocks noGrp="1"/>
          </p:cNvSpPr>
          <p:nvPr>
            <p:ph type="ftr" sz="quarter" idx="11"/>
          </p:nvPr>
        </p:nvSpPr>
        <p:spPr/>
        <p:txBody>
          <a:bodyPr/>
          <a:lstStyle/>
          <a:p>
            <a:r>
              <a:rPr lang="en-US" dirty="0" err="1"/>
              <a:t>Christoph</a:t>
            </a:r>
            <a:r>
              <a:rPr lang="en-US" dirty="0"/>
              <a:t> </a:t>
            </a:r>
            <a:r>
              <a:rPr lang="en-US" dirty="0" err="1"/>
              <a:t>Dolch</a:t>
            </a:r>
            <a:r>
              <a:rPr lang="en-US" dirty="0"/>
              <a:t> - Serial Winning Coaches</a:t>
            </a:r>
            <a:endParaRPr lang="de-DE" dirty="0"/>
          </a:p>
        </p:txBody>
      </p:sp>
    </p:spTree>
    <p:extLst>
      <p:ext uri="{BB962C8B-B14F-4D97-AF65-F5344CB8AC3E}">
        <p14:creationId xmlns:p14="http://schemas.microsoft.com/office/powerpoint/2010/main" val="32041088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4E3FDBEC-D6A6-4AFC-92D9-25803DB0C661}"/>
              </a:ext>
            </a:extLst>
          </p:cNvPr>
          <p:cNvSpPr>
            <a:spLocks noGrp="1"/>
          </p:cNvSpPr>
          <p:nvPr>
            <p:ph type="title"/>
          </p:nvPr>
        </p:nvSpPr>
        <p:spPr/>
        <p:txBody>
          <a:bodyPr/>
          <a:lstStyle/>
          <a:p>
            <a:r>
              <a:rPr lang="de-DE" dirty="0"/>
              <a:t>Ausgangspunkt</a:t>
            </a:r>
          </a:p>
        </p:txBody>
      </p:sp>
      <p:sp>
        <p:nvSpPr>
          <p:cNvPr id="3" name="Inhaltsplatzhalter 2">
            <a:extLst>
              <a:ext uri="{FF2B5EF4-FFF2-40B4-BE49-F238E27FC236}">
                <a16:creationId xmlns:a16="http://schemas.microsoft.com/office/drawing/2014/main" id="{122C01BD-0DA5-4BBC-8DB9-EFC5C3FA3ABF}"/>
              </a:ext>
            </a:extLst>
          </p:cNvPr>
          <p:cNvSpPr>
            <a:spLocks noGrp="1"/>
          </p:cNvSpPr>
          <p:nvPr>
            <p:ph idx="1"/>
          </p:nvPr>
        </p:nvSpPr>
        <p:spPr>
          <a:xfrm>
            <a:off x="250825" y="1988840"/>
            <a:ext cx="3463919" cy="4005445"/>
          </a:xfrm>
        </p:spPr>
        <p:txBody>
          <a:bodyPr>
            <a:normAutofit fontScale="55000" lnSpcReduction="20000"/>
          </a:bodyPr>
          <a:lstStyle/>
          <a:p>
            <a:r>
              <a:rPr lang="en-US" dirty="0"/>
              <a:t>The Innovation Group of Leading Agencies (ICCE)</a:t>
            </a:r>
          </a:p>
          <a:p>
            <a:pPr lvl="1"/>
            <a:r>
              <a:rPr lang="en-US" dirty="0"/>
              <a:t>Was </a:t>
            </a:r>
            <a:r>
              <a:rPr lang="en-US" dirty="0" err="1"/>
              <a:t>zeichnet</a:t>
            </a:r>
            <a:r>
              <a:rPr lang="en-US" dirty="0"/>
              <a:t> international </a:t>
            </a:r>
            <a:r>
              <a:rPr lang="en-US" dirty="0" err="1"/>
              <a:t>erfolgreiche</a:t>
            </a:r>
            <a:r>
              <a:rPr lang="en-US" dirty="0"/>
              <a:t> Top-Trainer </a:t>
            </a:r>
            <a:r>
              <a:rPr lang="en-US" dirty="0" err="1"/>
              <a:t>aus</a:t>
            </a:r>
            <a:r>
              <a:rPr lang="en-US" dirty="0"/>
              <a:t>?</a:t>
            </a:r>
          </a:p>
          <a:p>
            <a:r>
              <a:rPr lang="en-US" dirty="0"/>
              <a:t>Serial Winning Coaches. </a:t>
            </a:r>
            <a:r>
              <a:rPr lang="en-US" dirty="0" err="1"/>
              <a:t>Kriterien</a:t>
            </a:r>
            <a:r>
              <a:rPr lang="en-US" dirty="0"/>
              <a:t>:	</a:t>
            </a:r>
          </a:p>
          <a:p>
            <a:pPr lvl="1"/>
            <a:r>
              <a:rPr lang="en-US" dirty="0"/>
              <a:t>Mehrfache </a:t>
            </a:r>
            <a:r>
              <a:rPr lang="en-US" dirty="0" err="1"/>
              <a:t>Titelgewinner</a:t>
            </a:r>
            <a:r>
              <a:rPr lang="en-US" dirty="0"/>
              <a:t> </a:t>
            </a:r>
            <a:r>
              <a:rPr lang="en-US" dirty="0" err="1"/>
              <a:t>bei</a:t>
            </a:r>
            <a:r>
              <a:rPr lang="en-US" dirty="0"/>
              <a:t> Europa-, </a:t>
            </a:r>
            <a:r>
              <a:rPr lang="en-US" dirty="0" err="1"/>
              <a:t>Weltmeisterschaften</a:t>
            </a:r>
            <a:r>
              <a:rPr lang="en-US" dirty="0"/>
              <a:t> </a:t>
            </a:r>
            <a:r>
              <a:rPr lang="en-US" dirty="0" err="1"/>
              <a:t>oder</a:t>
            </a:r>
            <a:r>
              <a:rPr lang="en-US" dirty="0"/>
              <a:t> </a:t>
            </a:r>
            <a:r>
              <a:rPr lang="en-US" dirty="0" err="1"/>
              <a:t>Olympischen</a:t>
            </a:r>
            <a:r>
              <a:rPr lang="en-US" dirty="0"/>
              <a:t> </a:t>
            </a:r>
            <a:r>
              <a:rPr lang="en-US" dirty="0" err="1"/>
              <a:t>Spielen</a:t>
            </a:r>
            <a:r>
              <a:rPr lang="en-US" dirty="0"/>
              <a:t>, </a:t>
            </a:r>
            <a:r>
              <a:rPr lang="en-US" dirty="0" err="1"/>
              <a:t>bzw</a:t>
            </a:r>
            <a:r>
              <a:rPr lang="en-US" dirty="0"/>
              <a:t>. in </a:t>
            </a:r>
            <a:r>
              <a:rPr lang="en-US" dirty="0" err="1"/>
              <a:t>Nationalen</a:t>
            </a:r>
            <a:r>
              <a:rPr lang="en-US" dirty="0"/>
              <a:t> </a:t>
            </a:r>
            <a:r>
              <a:rPr lang="en-US" dirty="0" err="1"/>
              <a:t>Topligen</a:t>
            </a:r>
            <a:r>
              <a:rPr lang="en-US" dirty="0"/>
              <a:t>.</a:t>
            </a:r>
          </a:p>
          <a:p>
            <a:pPr lvl="1"/>
            <a:r>
              <a:rPr lang="en-US" dirty="0" err="1"/>
              <a:t>erfolgreich</a:t>
            </a:r>
            <a:r>
              <a:rPr lang="en-US" dirty="0"/>
              <a:t> </a:t>
            </a:r>
            <a:r>
              <a:rPr lang="en-US" dirty="0" err="1"/>
              <a:t>mit</a:t>
            </a:r>
            <a:r>
              <a:rPr lang="en-US" dirty="0"/>
              <a:t> </a:t>
            </a:r>
            <a:r>
              <a:rPr lang="en-US" dirty="0" err="1"/>
              <a:t>mehreren</a:t>
            </a:r>
            <a:r>
              <a:rPr lang="en-US" dirty="0"/>
              <a:t> Teams/</a:t>
            </a:r>
            <a:r>
              <a:rPr lang="en-US" dirty="0" err="1"/>
              <a:t>Athleten</a:t>
            </a:r>
            <a:r>
              <a:rPr lang="en-US" dirty="0"/>
              <a:t>/</a:t>
            </a:r>
            <a:r>
              <a:rPr lang="en-US" dirty="0" err="1"/>
              <a:t>innen</a:t>
            </a:r>
            <a:r>
              <a:rPr lang="en-US" dirty="0"/>
              <a:t>.</a:t>
            </a:r>
          </a:p>
          <a:p>
            <a:r>
              <a:rPr lang="en-US" dirty="0" err="1"/>
              <a:t>Welche</a:t>
            </a:r>
            <a:r>
              <a:rPr lang="en-US" dirty="0"/>
              <a:t> </a:t>
            </a:r>
            <a:r>
              <a:rPr lang="en-US" dirty="0" err="1"/>
              <a:t>Persönlichkeit</a:t>
            </a:r>
            <a:r>
              <a:rPr lang="en-US" dirty="0"/>
              <a:t> </a:t>
            </a:r>
            <a:r>
              <a:rPr lang="en-US" dirty="0" err="1"/>
              <a:t>haben</a:t>
            </a:r>
            <a:r>
              <a:rPr lang="en-US" dirty="0"/>
              <a:t> </a:t>
            </a:r>
            <a:r>
              <a:rPr lang="en-US" dirty="0" err="1"/>
              <a:t>diese</a:t>
            </a:r>
            <a:r>
              <a:rPr lang="en-US" dirty="0"/>
              <a:t> Top-Trainer (Die Person)</a:t>
            </a:r>
          </a:p>
          <a:p>
            <a:r>
              <a:rPr lang="en-US" dirty="0"/>
              <a:t>Was </a:t>
            </a:r>
            <a:r>
              <a:rPr lang="en-US" dirty="0" err="1"/>
              <a:t>tun</a:t>
            </a:r>
            <a:r>
              <a:rPr lang="en-US" dirty="0"/>
              <a:t> </a:t>
            </a:r>
            <a:r>
              <a:rPr lang="en-US" dirty="0" err="1"/>
              <a:t>sie</a:t>
            </a:r>
            <a:r>
              <a:rPr lang="en-US" dirty="0"/>
              <a:t>? (Die Praxis)</a:t>
            </a:r>
          </a:p>
          <a:p>
            <a:r>
              <a:rPr lang="en-US" dirty="0" err="1"/>
              <a:t>Wie</a:t>
            </a:r>
            <a:r>
              <a:rPr lang="en-US" dirty="0"/>
              <a:t> </a:t>
            </a:r>
            <a:r>
              <a:rPr lang="en-US" dirty="0" err="1"/>
              <a:t>wurden</a:t>
            </a:r>
            <a:r>
              <a:rPr lang="en-US" dirty="0"/>
              <a:t> </a:t>
            </a:r>
            <a:r>
              <a:rPr lang="en-US" dirty="0" err="1"/>
              <a:t>sie</a:t>
            </a:r>
            <a:r>
              <a:rPr lang="en-US" dirty="0"/>
              <a:t> </a:t>
            </a:r>
            <a:r>
              <a:rPr lang="en-US" dirty="0" err="1"/>
              <a:t>erfolgreich</a:t>
            </a:r>
            <a:r>
              <a:rPr lang="en-US" dirty="0"/>
              <a:t>? (Der </a:t>
            </a:r>
            <a:r>
              <a:rPr lang="en-US" dirty="0" err="1"/>
              <a:t>Weg</a:t>
            </a:r>
            <a:r>
              <a:rPr lang="en-US" dirty="0"/>
              <a:t>)</a:t>
            </a:r>
          </a:p>
          <a:p>
            <a:pPr lvl="1"/>
            <a:r>
              <a:rPr lang="en-US" dirty="0" err="1"/>
              <a:t>Welche</a:t>
            </a:r>
            <a:r>
              <a:rPr lang="en-US" dirty="0"/>
              <a:t> </a:t>
            </a:r>
            <a:r>
              <a:rPr lang="en-US" dirty="0" err="1"/>
              <a:t>Rückschlüsse</a:t>
            </a:r>
            <a:r>
              <a:rPr lang="en-US" dirty="0"/>
              <a:t> </a:t>
            </a:r>
            <a:r>
              <a:rPr lang="en-US" dirty="0" err="1"/>
              <a:t>lassen</a:t>
            </a:r>
            <a:r>
              <a:rPr lang="en-US" dirty="0"/>
              <a:t> </a:t>
            </a:r>
            <a:r>
              <a:rPr lang="en-US" dirty="0" err="1"/>
              <a:t>sich</a:t>
            </a:r>
            <a:r>
              <a:rPr lang="en-US" dirty="0"/>
              <a:t> </a:t>
            </a:r>
            <a:r>
              <a:rPr lang="en-US" dirty="0" err="1"/>
              <a:t>für</a:t>
            </a:r>
            <a:r>
              <a:rPr lang="en-US" dirty="0"/>
              <a:t> die </a:t>
            </a:r>
            <a:r>
              <a:rPr lang="en-US" dirty="0" err="1"/>
              <a:t>künftige</a:t>
            </a:r>
            <a:r>
              <a:rPr lang="en-US" dirty="0"/>
              <a:t> </a:t>
            </a:r>
            <a:r>
              <a:rPr lang="en-US" dirty="0" err="1"/>
              <a:t>Ausbildung</a:t>
            </a:r>
            <a:r>
              <a:rPr lang="en-US" dirty="0"/>
              <a:t> von </a:t>
            </a:r>
            <a:r>
              <a:rPr lang="en-US" dirty="0" err="1"/>
              <a:t>Spitzentrainern</a:t>
            </a:r>
            <a:r>
              <a:rPr lang="en-US" dirty="0"/>
              <a:t> </a:t>
            </a:r>
            <a:r>
              <a:rPr lang="en-US" dirty="0" err="1"/>
              <a:t>daraus</a:t>
            </a:r>
            <a:r>
              <a:rPr lang="en-US" dirty="0"/>
              <a:t> </a:t>
            </a:r>
            <a:r>
              <a:rPr lang="en-US" dirty="0" err="1"/>
              <a:t>ziehen</a:t>
            </a:r>
            <a:r>
              <a:rPr lang="en-US" dirty="0"/>
              <a:t>?</a:t>
            </a:r>
          </a:p>
          <a:p>
            <a:pPr lvl="1"/>
            <a:endParaRPr lang="de-DE" dirty="0"/>
          </a:p>
        </p:txBody>
      </p:sp>
      <p:sp>
        <p:nvSpPr>
          <p:cNvPr id="4" name="Fußzeilenplatzhalter 3">
            <a:extLst>
              <a:ext uri="{FF2B5EF4-FFF2-40B4-BE49-F238E27FC236}">
                <a16:creationId xmlns:a16="http://schemas.microsoft.com/office/drawing/2014/main" id="{484B4E49-A86B-4EDF-9D5A-142BD4E1442C}"/>
              </a:ext>
            </a:extLst>
          </p:cNvPr>
          <p:cNvSpPr>
            <a:spLocks noGrp="1"/>
          </p:cNvSpPr>
          <p:nvPr>
            <p:ph type="ftr" sz="quarter" idx="11"/>
          </p:nvPr>
        </p:nvSpPr>
        <p:spPr/>
        <p:txBody>
          <a:bodyPr/>
          <a:lstStyle/>
          <a:p>
            <a:r>
              <a:rPr lang="en-US"/>
              <a:t>Christoph Dolch - Serial Winning Coaches</a:t>
            </a:r>
            <a:endParaRPr lang="de-DE"/>
          </a:p>
        </p:txBody>
      </p:sp>
      <p:pic>
        <p:nvPicPr>
          <p:cNvPr id="5" name="Picture 2"/>
          <p:cNvPicPr>
            <a:picLocks noChangeAspect="1" noChangeArrowheads="1"/>
          </p:cNvPicPr>
          <p:nvPr/>
        </p:nvPicPr>
        <p:blipFill>
          <a:blip r:embed="rId2"/>
          <a:srcRect l="13398" t="23907" r="11854" b="21718"/>
          <a:stretch>
            <a:fillRect/>
          </a:stretch>
        </p:blipFill>
        <p:spPr bwMode="auto">
          <a:xfrm>
            <a:off x="3714744" y="2285992"/>
            <a:ext cx="5294059" cy="2406980"/>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val="111527669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BE0A9E17-C7E0-4850-BC75-756DBC79E922}"/>
              </a:ext>
            </a:extLst>
          </p:cNvPr>
          <p:cNvSpPr>
            <a:spLocks noGrp="1"/>
          </p:cNvSpPr>
          <p:nvPr>
            <p:ph type="title"/>
          </p:nvPr>
        </p:nvSpPr>
        <p:spPr/>
        <p:txBody>
          <a:bodyPr/>
          <a:lstStyle/>
          <a:p>
            <a:r>
              <a:rPr lang="de-DE" dirty="0"/>
              <a:t>17 Trainer/innen aus 10 Nationen</a:t>
            </a:r>
          </a:p>
        </p:txBody>
      </p:sp>
      <p:sp>
        <p:nvSpPr>
          <p:cNvPr id="3" name="Fußzeilenplatzhalter 2">
            <a:extLst>
              <a:ext uri="{FF2B5EF4-FFF2-40B4-BE49-F238E27FC236}">
                <a16:creationId xmlns:a16="http://schemas.microsoft.com/office/drawing/2014/main" id="{829CF260-0FDA-4490-81B7-2955A9890711}"/>
              </a:ext>
            </a:extLst>
          </p:cNvPr>
          <p:cNvSpPr>
            <a:spLocks noGrp="1"/>
          </p:cNvSpPr>
          <p:nvPr>
            <p:ph type="ftr" sz="quarter" idx="11"/>
          </p:nvPr>
        </p:nvSpPr>
        <p:spPr/>
        <p:txBody>
          <a:bodyPr/>
          <a:lstStyle/>
          <a:p>
            <a:r>
              <a:rPr lang="en-US"/>
              <a:t>Christoph Dolch - Serial Winning Coaches</a:t>
            </a:r>
            <a:endParaRPr lang="de-DE"/>
          </a:p>
        </p:txBody>
      </p:sp>
      <p:pic>
        <p:nvPicPr>
          <p:cNvPr id="4" name="Grafik 3">
            <a:extLst>
              <a:ext uri="{FF2B5EF4-FFF2-40B4-BE49-F238E27FC236}">
                <a16:creationId xmlns:a16="http://schemas.microsoft.com/office/drawing/2014/main" id="{77CF0B89-B4ED-4EFC-8787-8072EEF8C246}"/>
              </a:ext>
            </a:extLst>
          </p:cNvPr>
          <p:cNvPicPr>
            <a:picLocks noChangeAspect="1"/>
          </p:cNvPicPr>
          <p:nvPr/>
        </p:nvPicPr>
        <p:blipFill>
          <a:blip r:embed="rId2"/>
          <a:stretch>
            <a:fillRect/>
          </a:stretch>
        </p:blipFill>
        <p:spPr>
          <a:xfrm>
            <a:off x="134711" y="1876765"/>
            <a:ext cx="8686800" cy="3128963"/>
          </a:xfrm>
          <a:prstGeom prst="rect">
            <a:avLst/>
          </a:prstGeom>
        </p:spPr>
      </p:pic>
      <p:sp>
        <p:nvSpPr>
          <p:cNvPr id="5" name="Textfeld 4">
            <a:extLst>
              <a:ext uri="{FF2B5EF4-FFF2-40B4-BE49-F238E27FC236}">
                <a16:creationId xmlns:a16="http://schemas.microsoft.com/office/drawing/2014/main" id="{297DD8D7-F7E2-4FBE-B448-6A3DB7452CEF}"/>
              </a:ext>
            </a:extLst>
          </p:cNvPr>
          <p:cNvSpPr txBox="1"/>
          <p:nvPr/>
        </p:nvSpPr>
        <p:spPr>
          <a:xfrm>
            <a:off x="502104" y="5351690"/>
            <a:ext cx="5284460" cy="369332"/>
          </a:xfrm>
          <a:prstGeom prst="rect">
            <a:avLst/>
          </a:prstGeom>
          <a:noFill/>
        </p:spPr>
        <p:txBody>
          <a:bodyPr wrap="none" rtlCol="0">
            <a:spAutoFit/>
          </a:bodyPr>
          <a:lstStyle/>
          <a:p>
            <a:r>
              <a:rPr lang="de-DE" dirty="0"/>
              <a:t>Zusätzlich 19 Athleten/innen von 11 Trainer/innen </a:t>
            </a:r>
          </a:p>
        </p:txBody>
      </p:sp>
    </p:spTree>
    <p:extLst>
      <p:ext uri="{BB962C8B-B14F-4D97-AF65-F5344CB8AC3E}">
        <p14:creationId xmlns:p14="http://schemas.microsoft.com/office/powerpoint/2010/main" val="15881732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2BEB880F-8B7B-462F-B81D-49D5F72005C6}"/>
              </a:ext>
            </a:extLst>
          </p:cNvPr>
          <p:cNvSpPr>
            <a:spLocks noGrp="1"/>
          </p:cNvSpPr>
          <p:nvPr>
            <p:ph type="title"/>
          </p:nvPr>
        </p:nvSpPr>
        <p:spPr/>
        <p:txBody>
          <a:bodyPr/>
          <a:lstStyle/>
          <a:p>
            <a:r>
              <a:rPr lang="de-DE" dirty="0"/>
              <a:t>Methodik</a:t>
            </a:r>
          </a:p>
        </p:txBody>
      </p:sp>
      <p:sp>
        <p:nvSpPr>
          <p:cNvPr id="3" name="Inhaltsplatzhalter 2">
            <a:extLst>
              <a:ext uri="{FF2B5EF4-FFF2-40B4-BE49-F238E27FC236}">
                <a16:creationId xmlns:a16="http://schemas.microsoft.com/office/drawing/2014/main" id="{59E70BE4-70C0-4737-835C-1080AA2C306F}"/>
              </a:ext>
            </a:extLst>
          </p:cNvPr>
          <p:cNvSpPr>
            <a:spLocks noGrp="1"/>
          </p:cNvSpPr>
          <p:nvPr>
            <p:ph idx="1"/>
          </p:nvPr>
        </p:nvSpPr>
        <p:spPr/>
        <p:txBody>
          <a:bodyPr>
            <a:normAutofit/>
          </a:bodyPr>
          <a:lstStyle/>
          <a:p>
            <a:r>
              <a:rPr lang="de-DE" dirty="0"/>
              <a:t>Fragebogen Lebenslauf</a:t>
            </a:r>
          </a:p>
          <a:p>
            <a:r>
              <a:rPr lang="de-DE" dirty="0"/>
              <a:t>NEO FFI (Big Five) und Personal </a:t>
            </a:r>
            <a:r>
              <a:rPr lang="de-DE" dirty="0" err="1"/>
              <a:t>Strivings</a:t>
            </a:r>
            <a:r>
              <a:rPr lang="de-DE" dirty="0"/>
              <a:t> (</a:t>
            </a:r>
            <a:r>
              <a:rPr lang="de-DE" dirty="0" err="1"/>
              <a:t>Emmons</a:t>
            </a:r>
            <a:r>
              <a:rPr lang="de-DE" dirty="0"/>
              <a:t>)</a:t>
            </a:r>
          </a:p>
          <a:p>
            <a:r>
              <a:rPr lang="de-DE" dirty="0"/>
              <a:t>halbstrukturiertes Interview</a:t>
            </a:r>
          </a:p>
          <a:p>
            <a:pPr lvl="1"/>
            <a:r>
              <a:rPr lang="de-DE" u="sng" dirty="0"/>
              <a:t>Beispielfragen: </a:t>
            </a:r>
            <a:r>
              <a:rPr lang="en-US" dirty="0"/>
              <a:t>‘What personal qualities do you think have helped you/your coach to become a SWC?‘ ‘ What is it that you do/your coach does that has allowed you/her to become a SWC?‘. ‘Have there been any critical moments in your coaching </a:t>
            </a:r>
            <a:r>
              <a:rPr lang="de-DE" dirty="0" err="1"/>
              <a:t>career</a:t>
            </a:r>
            <a:endParaRPr lang="de-DE" dirty="0"/>
          </a:p>
        </p:txBody>
      </p:sp>
      <p:sp>
        <p:nvSpPr>
          <p:cNvPr id="4" name="Fußzeilenplatzhalter 3">
            <a:extLst>
              <a:ext uri="{FF2B5EF4-FFF2-40B4-BE49-F238E27FC236}">
                <a16:creationId xmlns:a16="http://schemas.microsoft.com/office/drawing/2014/main" id="{0E80582C-E9D5-4C0D-A79E-EABBFFDA4DD8}"/>
              </a:ext>
            </a:extLst>
          </p:cNvPr>
          <p:cNvSpPr>
            <a:spLocks noGrp="1"/>
          </p:cNvSpPr>
          <p:nvPr>
            <p:ph type="ftr" sz="quarter" idx="11"/>
          </p:nvPr>
        </p:nvSpPr>
        <p:spPr/>
        <p:txBody>
          <a:bodyPr/>
          <a:lstStyle/>
          <a:p>
            <a:r>
              <a:rPr lang="en-US" dirty="0" err="1"/>
              <a:t>Christoph</a:t>
            </a:r>
            <a:r>
              <a:rPr lang="en-US" dirty="0"/>
              <a:t> </a:t>
            </a:r>
            <a:r>
              <a:rPr lang="en-US" dirty="0" err="1"/>
              <a:t>Dolch</a:t>
            </a:r>
            <a:r>
              <a:rPr lang="en-US" dirty="0"/>
              <a:t> - Serial Winning Coaches</a:t>
            </a:r>
            <a:endParaRPr lang="de-DE" dirty="0"/>
          </a:p>
        </p:txBody>
      </p:sp>
    </p:spTree>
    <p:extLst>
      <p:ext uri="{BB962C8B-B14F-4D97-AF65-F5344CB8AC3E}">
        <p14:creationId xmlns:p14="http://schemas.microsoft.com/office/powerpoint/2010/main" val="19507628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a:t>Ergebnisse</a:t>
            </a:r>
          </a:p>
        </p:txBody>
      </p:sp>
      <p:sp>
        <p:nvSpPr>
          <p:cNvPr id="4" name="Fußzeilenplatzhalter 3"/>
          <p:cNvSpPr>
            <a:spLocks noGrp="1"/>
          </p:cNvSpPr>
          <p:nvPr>
            <p:ph type="ftr" sz="quarter" idx="11"/>
          </p:nvPr>
        </p:nvSpPr>
        <p:spPr/>
        <p:txBody>
          <a:bodyPr/>
          <a:lstStyle/>
          <a:p>
            <a:r>
              <a:rPr lang="en-US"/>
              <a:t>Christoph Dolch - Serial Winning Coaches</a:t>
            </a:r>
            <a:endParaRPr lang="de-DE"/>
          </a:p>
        </p:txBody>
      </p:sp>
      <p:pic>
        <p:nvPicPr>
          <p:cNvPr id="5" name="Grafik 4">
            <a:extLst>
              <a:ext uri="{FF2B5EF4-FFF2-40B4-BE49-F238E27FC236}">
                <a16:creationId xmlns:a16="http://schemas.microsoft.com/office/drawing/2014/main" id="{B6A567E7-E355-4C5D-BC7E-E2B868814844}"/>
              </a:ext>
            </a:extLst>
          </p:cNvPr>
          <p:cNvPicPr>
            <a:picLocks noChangeAspect="1"/>
          </p:cNvPicPr>
          <p:nvPr/>
        </p:nvPicPr>
        <p:blipFill>
          <a:blip r:embed="rId3"/>
          <a:stretch>
            <a:fillRect/>
          </a:stretch>
        </p:blipFill>
        <p:spPr>
          <a:xfrm>
            <a:off x="3286124" y="1334055"/>
            <a:ext cx="5630578" cy="4258946"/>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Bildplatzhalter 7">
            <a:extLst>
              <a:ext uri="{FF2B5EF4-FFF2-40B4-BE49-F238E27FC236}">
                <a16:creationId xmlns:a16="http://schemas.microsoft.com/office/drawing/2014/main" id="{E4C551E8-5612-47BF-BA86-9101592B8ED2}"/>
              </a:ext>
            </a:extLst>
          </p:cNvPr>
          <p:cNvSpPr>
            <a:spLocks noGrp="1"/>
          </p:cNvSpPr>
          <p:nvPr>
            <p:ph type="pic" idx="1"/>
          </p:nvPr>
        </p:nvSpPr>
        <p:spPr/>
      </p:sp>
      <p:sp>
        <p:nvSpPr>
          <p:cNvPr id="9" name="Textplatzhalter 8">
            <a:extLst>
              <a:ext uri="{FF2B5EF4-FFF2-40B4-BE49-F238E27FC236}">
                <a16:creationId xmlns:a16="http://schemas.microsoft.com/office/drawing/2014/main" id="{D654AB84-76A5-47B0-997B-11D7D8412823}"/>
              </a:ext>
            </a:extLst>
          </p:cNvPr>
          <p:cNvSpPr>
            <a:spLocks noGrp="1"/>
          </p:cNvSpPr>
          <p:nvPr>
            <p:ph type="body" sz="half" idx="2"/>
          </p:nvPr>
        </p:nvSpPr>
        <p:spPr>
          <a:xfrm>
            <a:off x="629841" y="1756172"/>
            <a:ext cx="2570559" cy="3496866"/>
          </a:xfrm>
        </p:spPr>
        <p:txBody>
          <a:bodyPr>
            <a:normAutofit/>
          </a:bodyPr>
          <a:lstStyle/>
          <a:p>
            <a:pPr marL="214313" indent="-214313">
              <a:buFont typeface="Arial" panose="020B0604020202020204" pitchFamily="34" charset="0"/>
              <a:buChar char="•"/>
            </a:pPr>
            <a:r>
              <a:rPr lang="en-US" sz="1350" dirty="0" err="1"/>
              <a:t>Athlet</a:t>
            </a:r>
            <a:r>
              <a:rPr lang="en-US" sz="1350" dirty="0"/>
              <a:t> </a:t>
            </a:r>
            <a:r>
              <a:rPr lang="en-US" sz="1350" dirty="0" err="1"/>
              <a:t>im</a:t>
            </a:r>
            <a:r>
              <a:rPr lang="en-US" sz="1350" dirty="0"/>
              <a:t> </a:t>
            </a:r>
            <a:r>
              <a:rPr lang="en-US" sz="1350" dirty="0" err="1"/>
              <a:t>Mittelpunkt</a:t>
            </a:r>
            <a:endParaRPr lang="en-US" sz="1350" dirty="0"/>
          </a:p>
          <a:p>
            <a:pPr marL="214313" indent="-214313">
              <a:buFont typeface="Arial" panose="020B0604020202020204" pitchFamily="34" charset="0"/>
              <a:buChar char="•"/>
            </a:pPr>
            <a:r>
              <a:rPr lang="en-US" sz="1350" dirty="0" err="1"/>
              <a:t>hohe</a:t>
            </a:r>
            <a:r>
              <a:rPr lang="en-US" sz="1350" dirty="0"/>
              <a:t> </a:t>
            </a:r>
            <a:r>
              <a:rPr lang="en-US" sz="1350" dirty="0" err="1"/>
              <a:t>moralische</a:t>
            </a:r>
            <a:r>
              <a:rPr lang="en-US" sz="1350" dirty="0"/>
              <a:t> </a:t>
            </a:r>
            <a:r>
              <a:rPr lang="en-US" sz="1350" dirty="0" err="1"/>
              <a:t>Wertvorstellungen</a:t>
            </a:r>
            <a:r>
              <a:rPr lang="en-US" sz="1350" dirty="0"/>
              <a:t> (</a:t>
            </a:r>
            <a:r>
              <a:rPr lang="en-US" sz="1350" dirty="0" err="1"/>
              <a:t>Ehrlichkeit</a:t>
            </a:r>
            <a:r>
              <a:rPr lang="en-US" sz="1350" dirty="0"/>
              <a:t>, </a:t>
            </a:r>
            <a:r>
              <a:rPr lang="en-US" sz="1350" dirty="0" err="1"/>
              <a:t>Loyalität</a:t>
            </a:r>
            <a:r>
              <a:rPr lang="en-US" sz="1350" dirty="0"/>
              <a:t>, </a:t>
            </a:r>
            <a:r>
              <a:rPr lang="en-US" sz="1350" dirty="0" err="1"/>
              <a:t>Respekt</a:t>
            </a:r>
            <a:r>
              <a:rPr lang="en-US" sz="1350" dirty="0"/>
              <a:t>)</a:t>
            </a:r>
          </a:p>
          <a:p>
            <a:pPr marL="214313" indent="-214313">
              <a:buFont typeface="Arial" panose="020B0604020202020204" pitchFamily="34" charset="0"/>
              <a:buChar char="•"/>
            </a:pPr>
            <a:r>
              <a:rPr lang="en-US" sz="1350" dirty="0"/>
              <a:t>Work-life Balance (</a:t>
            </a:r>
            <a:r>
              <a:rPr lang="en-US" sz="1350" dirty="0" err="1"/>
              <a:t>selbst</a:t>
            </a:r>
            <a:r>
              <a:rPr lang="en-US" sz="1350" dirty="0"/>
              <a:t> &amp; </a:t>
            </a:r>
            <a:r>
              <a:rPr lang="en-US" sz="1350" dirty="0" err="1"/>
              <a:t>Athlet</a:t>
            </a:r>
            <a:r>
              <a:rPr lang="en-US" sz="1350" dirty="0"/>
              <a:t>)</a:t>
            </a:r>
          </a:p>
        </p:txBody>
      </p:sp>
      <p:sp>
        <p:nvSpPr>
          <p:cNvPr id="3" name="Fußzeilenplatzhalter 2">
            <a:extLst>
              <a:ext uri="{FF2B5EF4-FFF2-40B4-BE49-F238E27FC236}">
                <a16:creationId xmlns:a16="http://schemas.microsoft.com/office/drawing/2014/main" id="{E1DD4283-AB5A-44BB-BEFA-2D8FCCC38BFF}"/>
              </a:ext>
            </a:extLst>
          </p:cNvPr>
          <p:cNvSpPr>
            <a:spLocks noGrp="1"/>
          </p:cNvSpPr>
          <p:nvPr>
            <p:ph type="ftr" sz="quarter" idx="11"/>
          </p:nvPr>
        </p:nvSpPr>
        <p:spPr/>
        <p:txBody>
          <a:bodyPr/>
          <a:lstStyle/>
          <a:p>
            <a:r>
              <a:rPr lang="en-US"/>
              <a:t>Christoph Dolch - Serial Winning Coaches</a:t>
            </a:r>
            <a:endParaRPr lang="de-DE"/>
          </a:p>
        </p:txBody>
      </p:sp>
      <p:pic>
        <p:nvPicPr>
          <p:cNvPr id="7" name="Grafik 6">
            <a:extLst>
              <a:ext uri="{FF2B5EF4-FFF2-40B4-BE49-F238E27FC236}">
                <a16:creationId xmlns:a16="http://schemas.microsoft.com/office/drawing/2014/main" id="{B6A567E7-E355-4C5D-BC7E-E2B868814844}"/>
              </a:ext>
            </a:extLst>
          </p:cNvPr>
          <p:cNvPicPr>
            <a:picLocks noChangeAspect="1"/>
          </p:cNvPicPr>
          <p:nvPr/>
        </p:nvPicPr>
        <p:blipFill>
          <a:blip r:embed="rId3"/>
          <a:stretch>
            <a:fillRect/>
          </a:stretch>
        </p:blipFill>
        <p:spPr>
          <a:xfrm>
            <a:off x="3286124" y="1334055"/>
            <a:ext cx="5630578" cy="4258946"/>
          </a:xfrm>
          <a:prstGeom prst="rect">
            <a:avLst/>
          </a:prstGeom>
        </p:spPr>
      </p:pic>
      <p:sp>
        <p:nvSpPr>
          <p:cNvPr id="11" name="Ellipse 10">
            <a:extLst>
              <a:ext uri="{FF2B5EF4-FFF2-40B4-BE49-F238E27FC236}">
                <a16:creationId xmlns:a16="http://schemas.microsoft.com/office/drawing/2014/main" id="{D1E20040-D903-46FE-B604-F7244E45C5D4}"/>
              </a:ext>
            </a:extLst>
          </p:cNvPr>
          <p:cNvSpPr/>
          <p:nvPr/>
        </p:nvSpPr>
        <p:spPr>
          <a:xfrm>
            <a:off x="5496574" y="2868215"/>
            <a:ext cx="1209026" cy="1209026"/>
          </a:xfrm>
          <a:prstGeom prst="ellipse">
            <a:avLst/>
          </a:prstGeom>
          <a:noFill/>
          <a:ln w="762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
        <p:nvSpPr>
          <p:cNvPr id="2" name="Titel 1">
            <a:extLst>
              <a:ext uri="{FF2B5EF4-FFF2-40B4-BE49-F238E27FC236}">
                <a16:creationId xmlns:a16="http://schemas.microsoft.com/office/drawing/2014/main" id="{00AE803E-0C13-460A-9CB2-E1CB8A671A5E}"/>
              </a:ext>
            </a:extLst>
          </p:cNvPr>
          <p:cNvSpPr>
            <a:spLocks noGrp="1"/>
          </p:cNvSpPr>
          <p:nvPr>
            <p:ph type="title"/>
          </p:nvPr>
        </p:nvSpPr>
        <p:spPr>
          <a:xfrm>
            <a:off x="629841" y="1196752"/>
            <a:ext cx="2949178" cy="589174"/>
          </a:xfrm>
        </p:spPr>
        <p:txBody>
          <a:bodyPr anchor="t"/>
          <a:lstStyle/>
          <a:p>
            <a:r>
              <a:rPr lang="de-DE" dirty="0"/>
              <a:t>Trainerphilosophie</a:t>
            </a:r>
          </a:p>
        </p:txBody>
      </p:sp>
    </p:spTree>
    <p:extLst>
      <p:ext uri="{BB962C8B-B14F-4D97-AF65-F5344CB8AC3E}">
        <p14:creationId xmlns:p14="http://schemas.microsoft.com/office/powerpoint/2010/main" val="32064785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
                                            <p:txEl>
                                              <p:pRg st="1" end="1"/>
                                            </p:txEl>
                                          </p:spTgt>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9">
                                            <p:txEl>
                                              <p:pRg st="0" end="0"/>
                                            </p:txEl>
                                          </p:spTgt>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uiExpand="1" build="p"/>
      <p:bldP spid="11"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E803E-0C13-460A-9CB2-E1CB8A671A5E}"/>
              </a:ext>
            </a:extLst>
          </p:cNvPr>
          <p:cNvSpPr>
            <a:spLocks noGrp="1"/>
          </p:cNvSpPr>
          <p:nvPr>
            <p:ph type="title"/>
          </p:nvPr>
        </p:nvSpPr>
        <p:spPr/>
        <p:txBody>
          <a:bodyPr anchor="t"/>
          <a:lstStyle/>
          <a:p>
            <a:r>
              <a:rPr lang="de-DE" dirty="0"/>
              <a:t>Vision/Ziele</a:t>
            </a:r>
          </a:p>
        </p:txBody>
      </p:sp>
      <p:sp>
        <p:nvSpPr>
          <p:cNvPr id="8" name="Bildplatzhalter 7">
            <a:extLst>
              <a:ext uri="{FF2B5EF4-FFF2-40B4-BE49-F238E27FC236}">
                <a16:creationId xmlns:a16="http://schemas.microsoft.com/office/drawing/2014/main" id="{E4C551E8-5612-47BF-BA86-9101592B8ED2}"/>
              </a:ext>
            </a:extLst>
          </p:cNvPr>
          <p:cNvSpPr>
            <a:spLocks noGrp="1"/>
          </p:cNvSpPr>
          <p:nvPr>
            <p:ph type="pic" idx="1"/>
          </p:nvPr>
        </p:nvSpPr>
        <p:spPr/>
      </p:sp>
      <p:sp>
        <p:nvSpPr>
          <p:cNvPr id="9" name="Textplatzhalter 8">
            <a:extLst>
              <a:ext uri="{FF2B5EF4-FFF2-40B4-BE49-F238E27FC236}">
                <a16:creationId xmlns:a16="http://schemas.microsoft.com/office/drawing/2014/main" id="{D654AB84-76A5-47B0-997B-11D7D8412823}"/>
              </a:ext>
            </a:extLst>
          </p:cNvPr>
          <p:cNvSpPr>
            <a:spLocks noGrp="1"/>
          </p:cNvSpPr>
          <p:nvPr>
            <p:ph type="body" sz="half" idx="2"/>
          </p:nvPr>
        </p:nvSpPr>
        <p:spPr>
          <a:xfrm>
            <a:off x="629842" y="1762125"/>
            <a:ext cx="2570559" cy="3496866"/>
          </a:xfrm>
        </p:spPr>
        <p:txBody>
          <a:bodyPr>
            <a:normAutofit/>
          </a:bodyPr>
          <a:lstStyle/>
          <a:p>
            <a:pPr marL="214313" indent="-214313">
              <a:buFont typeface="Arial" panose="020B0604020202020204" pitchFamily="34" charset="0"/>
              <a:buChar char="•"/>
            </a:pPr>
            <a:r>
              <a:rPr lang="en-US" sz="1350" dirty="0" err="1"/>
              <a:t>klare</a:t>
            </a:r>
            <a:r>
              <a:rPr lang="en-US" sz="1350" dirty="0"/>
              <a:t> </a:t>
            </a:r>
            <a:r>
              <a:rPr lang="en-US" sz="1350" dirty="0" err="1"/>
              <a:t>Vorstellung</a:t>
            </a:r>
            <a:r>
              <a:rPr lang="en-US" sz="1350" dirty="0"/>
              <a:t> was </a:t>
            </a:r>
            <a:r>
              <a:rPr lang="en-US" sz="1350" dirty="0" err="1"/>
              <a:t>nötig</a:t>
            </a:r>
            <a:r>
              <a:rPr lang="en-US" sz="1350" dirty="0"/>
              <a:t> </a:t>
            </a:r>
            <a:r>
              <a:rPr lang="en-US" sz="1350" dirty="0" err="1"/>
              <a:t>ist</a:t>
            </a:r>
            <a:r>
              <a:rPr lang="en-US" sz="1350" dirty="0"/>
              <a:t>, um </a:t>
            </a:r>
            <a:r>
              <a:rPr lang="en-US" sz="1350" dirty="0" err="1"/>
              <a:t>erfolgreich</a:t>
            </a:r>
            <a:r>
              <a:rPr lang="en-US" sz="1350" dirty="0"/>
              <a:t> </a:t>
            </a:r>
            <a:r>
              <a:rPr lang="en-US" sz="1350" dirty="0" err="1"/>
              <a:t>zu</a:t>
            </a:r>
            <a:r>
              <a:rPr lang="en-US" sz="1350" dirty="0"/>
              <a:t> sein</a:t>
            </a:r>
          </a:p>
          <a:p>
            <a:pPr marL="214313" indent="-214313">
              <a:buFont typeface="Arial" panose="020B0604020202020204" pitchFamily="34" charset="0"/>
              <a:buChar char="•"/>
            </a:pPr>
            <a:r>
              <a:rPr lang="en-US" sz="1350" dirty="0" err="1"/>
              <a:t>Langfristige</a:t>
            </a:r>
            <a:r>
              <a:rPr lang="en-US" sz="1350" dirty="0"/>
              <a:t> </a:t>
            </a:r>
            <a:r>
              <a:rPr lang="en-US" sz="1350" dirty="0" err="1"/>
              <a:t>Planung</a:t>
            </a:r>
            <a:r>
              <a:rPr lang="en-US" sz="1350" dirty="0"/>
              <a:t> (was </a:t>
            </a:r>
            <a:r>
              <a:rPr lang="en-US" sz="1350" dirty="0" err="1"/>
              <a:t>ist</a:t>
            </a:r>
            <a:r>
              <a:rPr lang="en-US" sz="1350" dirty="0"/>
              <a:t> </a:t>
            </a:r>
            <a:r>
              <a:rPr lang="en-US" sz="1350" dirty="0" err="1"/>
              <a:t>notwendig</a:t>
            </a:r>
            <a:r>
              <a:rPr lang="en-US" sz="1350" dirty="0"/>
              <a:t> um </a:t>
            </a:r>
            <a:r>
              <a:rPr lang="en-US" sz="1350" dirty="0" err="1"/>
              <a:t>Ziel</a:t>
            </a:r>
            <a:r>
              <a:rPr lang="en-US" sz="1350" dirty="0"/>
              <a:t> A, B, C, </a:t>
            </a:r>
            <a:r>
              <a:rPr lang="en-US" sz="1350" dirty="0" err="1"/>
              <a:t>zu</a:t>
            </a:r>
            <a:r>
              <a:rPr lang="en-US" sz="1350" dirty="0"/>
              <a:t> </a:t>
            </a:r>
            <a:r>
              <a:rPr lang="en-US" sz="1350" dirty="0" err="1"/>
              <a:t>erreichen</a:t>
            </a:r>
            <a:r>
              <a:rPr lang="en-US" sz="1350" dirty="0"/>
              <a:t>) </a:t>
            </a:r>
          </a:p>
          <a:p>
            <a:pPr marL="214313" indent="-214313">
              <a:buFont typeface="Arial" panose="020B0604020202020204" pitchFamily="34" charset="0"/>
              <a:buChar char="•"/>
            </a:pPr>
            <a:r>
              <a:rPr lang="en-US" sz="1350" dirty="0" err="1"/>
              <a:t>Fokus</a:t>
            </a:r>
            <a:r>
              <a:rPr lang="en-US" sz="1350" dirty="0"/>
              <a:t> auf das </a:t>
            </a:r>
            <a:r>
              <a:rPr lang="en-US" sz="1350" dirty="0" err="1"/>
              <a:t>Wesentliche</a:t>
            </a:r>
            <a:endParaRPr lang="en-US" sz="1350" dirty="0"/>
          </a:p>
          <a:p>
            <a:pPr marL="214313" indent="-214313">
              <a:buFont typeface="Arial" panose="020B0604020202020204" pitchFamily="34" charset="0"/>
              <a:buChar char="•"/>
            </a:pPr>
            <a:r>
              <a:rPr lang="en-US" sz="1350" dirty="0" err="1"/>
              <a:t>Notwendigkeit</a:t>
            </a:r>
            <a:r>
              <a:rPr lang="en-US" sz="1350" dirty="0"/>
              <a:t> </a:t>
            </a:r>
            <a:r>
              <a:rPr lang="en-US" sz="1350" dirty="0" err="1"/>
              <a:t>der</a:t>
            </a:r>
            <a:r>
              <a:rPr lang="en-US" sz="1350" dirty="0"/>
              <a:t> Innovation</a:t>
            </a:r>
          </a:p>
          <a:p>
            <a:pPr marL="214313" indent="-214313">
              <a:buFont typeface="Arial" panose="020B0604020202020204" pitchFamily="34" charset="0"/>
              <a:buChar char="•"/>
            </a:pPr>
            <a:r>
              <a:rPr lang="de-DE" sz="1350" dirty="0"/>
              <a:t>ständiges Monitoring &amp; </a:t>
            </a:r>
            <a:r>
              <a:rPr lang="de-DE" sz="1350" dirty="0" err="1"/>
              <a:t>Reviewing</a:t>
            </a:r>
            <a:endParaRPr lang="de-DE" sz="1350" dirty="0"/>
          </a:p>
        </p:txBody>
      </p:sp>
      <p:sp>
        <p:nvSpPr>
          <p:cNvPr id="3" name="Fußzeilenplatzhalter 2">
            <a:extLst>
              <a:ext uri="{FF2B5EF4-FFF2-40B4-BE49-F238E27FC236}">
                <a16:creationId xmlns:a16="http://schemas.microsoft.com/office/drawing/2014/main" id="{597D24E1-17A2-4614-8F62-83D9765DF386}"/>
              </a:ext>
            </a:extLst>
          </p:cNvPr>
          <p:cNvSpPr>
            <a:spLocks noGrp="1"/>
          </p:cNvSpPr>
          <p:nvPr>
            <p:ph type="ftr" sz="quarter" idx="11"/>
          </p:nvPr>
        </p:nvSpPr>
        <p:spPr/>
        <p:txBody>
          <a:bodyPr/>
          <a:lstStyle/>
          <a:p>
            <a:r>
              <a:rPr lang="en-US"/>
              <a:t>Christoph Dolch - Serial Winning Coaches</a:t>
            </a:r>
            <a:endParaRPr lang="de-DE"/>
          </a:p>
        </p:txBody>
      </p:sp>
      <p:pic>
        <p:nvPicPr>
          <p:cNvPr id="7" name="Grafik 6">
            <a:extLst>
              <a:ext uri="{FF2B5EF4-FFF2-40B4-BE49-F238E27FC236}">
                <a16:creationId xmlns:a16="http://schemas.microsoft.com/office/drawing/2014/main" id="{B6A567E7-E355-4C5D-BC7E-E2B868814844}"/>
              </a:ext>
            </a:extLst>
          </p:cNvPr>
          <p:cNvPicPr>
            <a:picLocks noChangeAspect="1"/>
          </p:cNvPicPr>
          <p:nvPr/>
        </p:nvPicPr>
        <p:blipFill>
          <a:blip r:embed="rId3"/>
          <a:stretch>
            <a:fillRect/>
          </a:stretch>
        </p:blipFill>
        <p:spPr>
          <a:xfrm>
            <a:off x="3286125" y="1332229"/>
            <a:ext cx="5630578" cy="4258946"/>
          </a:xfrm>
          <a:prstGeom prst="rect">
            <a:avLst/>
          </a:prstGeom>
        </p:spPr>
      </p:pic>
      <p:sp>
        <p:nvSpPr>
          <p:cNvPr id="6" name="Ellipse 5">
            <a:extLst>
              <a:ext uri="{FF2B5EF4-FFF2-40B4-BE49-F238E27FC236}">
                <a16:creationId xmlns:a16="http://schemas.microsoft.com/office/drawing/2014/main" id="{D12BBDFF-E4D1-4AA4-8839-04BC9D100EA0}"/>
              </a:ext>
            </a:extLst>
          </p:cNvPr>
          <p:cNvSpPr/>
          <p:nvPr/>
        </p:nvSpPr>
        <p:spPr>
          <a:xfrm>
            <a:off x="5619209" y="1657350"/>
            <a:ext cx="943515" cy="943515"/>
          </a:xfrm>
          <a:prstGeom prst="ellipse">
            <a:avLst/>
          </a:prstGeom>
          <a:noFill/>
          <a:ln w="762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31796784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Grafik 6">
            <a:extLst>
              <a:ext uri="{FF2B5EF4-FFF2-40B4-BE49-F238E27FC236}">
                <a16:creationId xmlns:a16="http://schemas.microsoft.com/office/drawing/2014/main" id="{B6A567E7-E355-4C5D-BC7E-E2B868814844}"/>
              </a:ext>
            </a:extLst>
          </p:cNvPr>
          <p:cNvPicPr>
            <a:picLocks noChangeAspect="1"/>
          </p:cNvPicPr>
          <p:nvPr/>
        </p:nvPicPr>
        <p:blipFill>
          <a:blip r:embed="rId3"/>
          <a:stretch>
            <a:fillRect/>
          </a:stretch>
        </p:blipFill>
        <p:spPr>
          <a:xfrm>
            <a:off x="3286125" y="1332229"/>
            <a:ext cx="5630578" cy="4258946"/>
          </a:xfrm>
          <a:prstGeom prst="rect">
            <a:avLst/>
          </a:prstGeom>
        </p:spPr>
      </p:pic>
      <p:sp>
        <p:nvSpPr>
          <p:cNvPr id="2" name="Titel 1">
            <a:extLst>
              <a:ext uri="{FF2B5EF4-FFF2-40B4-BE49-F238E27FC236}">
                <a16:creationId xmlns:a16="http://schemas.microsoft.com/office/drawing/2014/main" id="{00AE803E-0C13-460A-9CB2-E1CB8A671A5E}"/>
              </a:ext>
            </a:extLst>
          </p:cNvPr>
          <p:cNvSpPr>
            <a:spLocks noGrp="1"/>
          </p:cNvSpPr>
          <p:nvPr>
            <p:ph type="title"/>
          </p:nvPr>
        </p:nvSpPr>
        <p:spPr>
          <a:xfrm>
            <a:off x="500034" y="1142984"/>
            <a:ext cx="3999958" cy="860648"/>
          </a:xfrm>
        </p:spPr>
        <p:txBody>
          <a:bodyPr anchor="t"/>
          <a:lstStyle/>
          <a:p>
            <a:r>
              <a:rPr lang="en-US" dirty="0" err="1"/>
              <a:t>Der</a:t>
            </a:r>
            <a:r>
              <a:rPr lang="en-US" dirty="0"/>
              <a:t> Trainer </a:t>
            </a:r>
            <a:r>
              <a:rPr lang="en-US" dirty="0" err="1"/>
              <a:t>als</a:t>
            </a:r>
            <a:r>
              <a:rPr lang="en-US" dirty="0"/>
              <a:t> </a:t>
            </a:r>
            <a:r>
              <a:rPr lang="en-US" dirty="0" err="1"/>
              <a:t>Führungspersönlichkeit</a:t>
            </a:r>
            <a:r>
              <a:rPr lang="en-US" dirty="0"/>
              <a:t>	</a:t>
            </a:r>
          </a:p>
        </p:txBody>
      </p:sp>
      <p:sp>
        <p:nvSpPr>
          <p:cNvPr id="9" name="Textplatzhalter 8">
            <a:extLst>
              <a:ext uri="{FF2B5EF4-FFF2-40B4-BE49-F238E27FC236}">
                <a16:creationId xmlns:a16="http://schemas.microsoft.com/office/drawing/2014/main" id="{D654AB84-76A5-47B0-997B-11D7D8412823}"/>
              </a:ext>
            </a:extLst>
          </p:cNvPr>
          <p:cNvSpPr>
            <a:spLocks noGrp="1"/>
          </p:cNvSpPr>
          <p:nvPr>
            <p:ph type="body" sz="half" idx="2"/>
          </p:nvPr>
        </p:nvSpPr>
        <p:spPr>
          <a:xfrm>
            <a:off x="629842" y="2143115"/>
            <a:ext cx="2570559" cy="3115875"/>
          </a:xfrm>
        </p:spPr>
        <p:txBody>
          <a:bodyPr>
            <a:normAutofit/>
          </a:bodyPr>
          <a:lstStyle/>
          <a:p>
            <a:pPr marL="214313" indent="-214313">
              <a:buFont typeface="Arial" panose="020B0604020202020204" pitchFamily="34" charset="0"/>
              <a:buChar char="•"/>
            </a:pPr>
            <a:r>
              <a:rPr lang="en-US" sz="1350" dirty="0"/>
              <a:t>Team/Staff </a:t>
            </a:r>
            <a:r>
              <a:rPr lang="en-US" sz="1350" dirty="0" err="1"/>
              <a:t>Auswahl</a:t>
            </a:r>
            <a:r>
              <a:rPr lang="en-US" sz="1350" dirty="0"/>
              <a:t> </a:t>
            </a:r>
            <a:r>
              <a:rPr lang="en-US" sz="1350" dirty="0" err="1"/>
              <a:t>entscheidend</a:t>
            </a:r>
            <a:r>
              <a:rPr lang="en-US" sz="1350" dirty="0"/>
              <a:t> (</a:t>
            </a:r>
            <a:r>
              <a:rPr lang="en-US" sz="1350" dirty="0" err="1"/>
              <a:t>Ziele</a:t>
            </a:r>
            <a:r>
              <a:rPr lang="en-US" sz="1350" dirty="0"/>
              <a:t>, </a:t>
            </a:r>
            <a:r>
              <a:rPr lang="en-US" sz="1350" dirty="0" err="1"/>
              <a:t>Charakter</a:t>
            </a:r>
            <a:r>
              <a:rPr lang="en-US" sz="1350" dirty="0"/>
              <a:t>)</a:t>
            </a:r>
          </a:p>
          <a:p>
            <a:pPr marL="214313" indent="-214313">
              <a:buFont typeface="Arial" panose="020B0604020202020204" pitchFamily="34" charset="0"/>
              <a:buChar char="•"/>
            </a:pPr>
            <a:r>
              <a:rPr lang="en-US" sz="1350" dirty="0" err="1"/>
              <a:t>Glaube</a:t>
            </a:r>
            <a:r>
              <a:rPr lang="en-US" sz="1350" dirty="0"/>
              <a:t> an den Trainer</a:t>
            </a:r>
          </a:p>
          <a:p>
            <a:pPr marL="214313" indent="-214313">
              <a:buFont typeface="Arial" panose="020B0604020202020204" pitchFamily="34" charset="0"/>
              <a:buChar char="•"/>
            </a:pPr>
            <a:r>
              <a:rPr lang="en-US" sz="1350" dirty="0" err="1"/>
              <a:t>Glaube</a:t>
            </a:r>
            <a:r>
              <a:rPr lang="en-US" sz="1350" dirty="0"/>
              <a:t> an Dich</a:t>
            </a:r>
          </a:p>
          <a:p>
            <a:pPr marL="214313" indent="-214313">
              <a:buFont typeface="Arial" panose="020B0604020202020204" pitchFamily="34" charset="0"/>
              <a:buChar char="•"/>
            </a:pPr>
            <a:r>
              <a:rPr lang="en-US" sz="1350" dirty="0" err="1"/>
              <a:t>Glaube</a:t>
            </a:r>
            <a:r>
              <a:rPr lang="en-US" sz="1350" dirty="0"/>
              <a:t> an </a:t>
            </a:r>
            <a:r>
              <a:rPr lang="en-US" sz="1350" dirty="0" err="1"/>
              <a:t>uns</a:t>
            </a:r>
            <a:endParaRPr lang="en-US" sz="1350" dirty="0"/>
          </a:p>
        </p:txBody>
      </p:sp>
      <p:sp>
        <p:nvSpPr>
          <p:cNvPr id="3" name="Fußzeilenplatzhalter 2">
            <a:extLst>
              <a:ext uri="{FF2B5EF4-FFF2-40B4-BE49-F238E27FC236}">
                <a16:creationId xmlns:a16="http://schemas.microsoft.com/office/drawing/2014/main" id="{F6F4D971-167E-4A3A-8E72-37FAAB5DBE4D}"/>
              </a:ext>
            </a:extLst>
          </p:cNvPr>
          <p:cNvSpPr>
            <a:spLocks noGrp="1"/>
          </p:cNvSpPr>
          <p:nvPr>
            <p:ph type="ftr" sz="quarter" idx="11"/>
          </p:nvPr>
        </p:nvSpPr>
        <p:spPr/>
        <p:txBody>
          <a:bodyPr/>
          <a:lstStyle/>
          <a:p>
            <a:r>
              <a:rPr lang="en-US"/>
              <a:t>Christoph Dolch - Serial Winning Coaches</a:t>
            </a:r>
            <a:endParaRPr lang="de-DE"/>
          </a:p>
        </p:txBody>
      </p:sp>
      <p:sp>
        <p:nvSpPr>
          <p:cNvPr id="6" name="Ellipse 5">
            <a:extLst>
              <a:ext uri="{FF2B5EF4-FFF2-40B4-BE49-F238E27FC236}">
                <a16:creationId xmlns:a16="http://schemas.microsoft.com/office/drawing/2014/main" id="{8EB4AFE2-44C9-45D7-B27D-0E8FEEB34A84}"/>
              </a:ext>
            </a:extLst>
          </p:cNvPr>
          <p:cNvSpPr/>
          <p:nvPr/>
        </p:nvSpPr>
        <p:spPr>
          <a:xfrm>
            <a:off x="6781259" y="3667125"/>
            <a:ext cx="943515" cy="943515"/>
          </a:xfrm>
          <a:prstGeom prst="ellipse">
            <a:avLst/>
          </a:prstGeom>
          <a:noFill/>
          <a:ln w="762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85296614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00AE803E-0C13-460A-9CB2-E1CB8A671A5E}"/>
              </a:ext>
            </a:extLst>
          </p:cNvPr>
          <p:cNvSpPr>
            <a:spLocks noGrp="1"/>
          </p:cNvSpPr>
          <p:nvPr>
            <p:ph type="title"/>
          </p:nvPr>
        </p:nvSpPr>
        <p:spPr/>
        <p:txBody>
          <a:bodyPr anchor="t"/>
          <a:lstStyle/>
          <a:p>
            <a:r>
              <a:rPr lang="en-US" dirty="0" err="1"/>
              <a:t>Strukturen</a:t>
            </a:r>
            <a:r>
              <a:rPr lang="en-US" dirty="0"/>
              <a:t>	</a:t>
            </a:r>
          </a:p>
        </p:txBody>
      </p:sp>
      <p:sp>
        <p:nvSpPr>
          <p:cNvPr id="8" name="Bildplatzhalter 7">
            <a:extLst>
              <a:ext uri="{FF2B5EF4-FFF2-40B4-BE49-F238E27FC236}">
                <a16:creationId xmlns:a16="http://schemas.microsoft.com/office/drawing/2014/main" id="{E4C551E8-5612-47BF-BA86-9101592B8ED2}"/>
              </a:ext>
            </a:extLst>
          </p:cNvPr>
          <p:cNvSpPr>
            <a:spLocks noGrp="1"/>
          </p:cNvSpPr>
          <p:nvPr>
            <p:ph type="pic" idx="1"/>
          </p:nvPr>
        </p:nvSpPr>
        <p:spPr/>
      </p:sp>
      <p:sp>
        <p:nvSpPr>
          <p:cNvPr id="9" name="Textplatzhalter 8">
            <a:extLst>
              <a:ext uri="{FF2B5EF4-FFF2-40B4-BE49-F238E27FC236}">
                <a16:creationId xmlns:a16="http://schemas.microsoft.com/office/drawing/2014/main" id="{D654AB84-76A5-47B0-997B-11D7D8412823}"/>
              </a:ext>
            </a:extLst>
          </p:cNvPr>
          <p:cNvSpPr>
            <a:spLocks noGrp="1"/>
          </p:cNvSpPr>
          <p:nvPr>
            <p:ph type="body" sz="half" idx="2"/>
          </p:nvPr>
        </p:nvSpPr>
        <p:spPr>
          <a:xfrm>
            <a:off x="629842" y="1762125"/>
            <a:ext cx="2570559" cy="3496866"/>
          </a:xfrm>
        </p:spPr>
        <p:txBody>
          <a:bodyPr>
            <a:normAutofit/>
          </a:bodyPr>
          <a:lstStyle/>
          <a:p>
            <a:pPr marL="214313" indent="-214313">
              <a:buFont typeface="Arial" panose="020B0604020202020204" pitchFamily="34" charset="0"/>
              <a:buChar char="•"/>
            </a:pPr>
            <a:r>
              <a:rPr lang="en-US" sz="1350" dirty="0" err="1"/>
              <a:t>Hohe</a:t>
            </a:r>
            <a:r>
              <a:rPr lang="en-US" sz="1350" dirty="0"/>
              <a:t> </a:t>
            </a:r>
            <a:r>
              <a:rPr lang="en-US" sz="1350" dirty="0" err="1"/>
              <a:t>Erwartungen</a:t>
            </a:r>
            <a:r>
              <a:rPr lang="en-US" sz="1350" dirty="0"/>
              <a:t> /</a:t>
            </a:r>
            <a:r>
              <a:rPr lang="en-US" sz="1350" dirty="0" err="1"/>
              <a:t>Anforderungen</a:t>
            </a:r>
            <a:endParaRPr lang="en-US" sz="1350" dirty="0"/>
          </a:p>
          <a:p>
            <a:pPr marL="214313" indent="-214313">
              <a:buFont typeface="Arial" panose="020B0604020202020204" pitchFamily="34" charset="0"/>
              <a:buChar char="•"/>
            </a:pPr>
            <a:r>
              <a:rPr lang="en-US" sz="1350" dirty="0" err="1"/>
              <a:t>jeden</a:t>
            </a:r>
            <a:r>
              <a:rPr lang="en-US" sz="1350" dirty="0"/>
              <a:t> Stein </a:t>
            </a:r>
            <a:r>
              <a:rPr lang="en-US" sz="1350" dirty="0" err="1"/>
              <a:t>umdrehen</a:t>
            </a:r>
            <a:endParaRPr lang="en-US" sz="1350" dirty="0"/>
          </a:p>
          <a:p>
            <a:pPr marL="214313" indent="-214313">
              <a:buFont typeface="Arial" panose="020B0604020202020204" pitchFamily="34" charset="0"/>
              <a:buChar char="•"/>
            </a:pPr>
            <a:r>
              <a:rPr lang="en-US" sz="1350" dirty="0" err="1"/>
              <a:t>Herausforderungen</a:t>
            </a:r>
            <a:r>
              <a:rPr lang="en-US" sz="1350" dirty="0"/>
              <a:t> </a:t>
            </a:r>
            <a:r>
              <a:rPr lang="en-US" sz="1350" dirty="0" err="1"/>
              <a:t>kreieren</a:t>
            </a:r>
            <a:endParaRPr lang="en-US" sz="1350" dirty="0"/>
          </a:p>
          <a:p>
            <a:pPr marL="214313" indent="-214313">
              <a:buFont typeface="Arial" panose="020B0604020202020204" pitchFamily="34" charset="0"/>
              <a:buChar char="•"/>
            </a:pPr>
            <a:r>
              <a:rPr lang="en-US" sz="1350" dirty="0" err="1"/>
              <a:t>Stabilität</a:t>
            </a:r>
            <a:r>
              <a:rPr lang="en-US" sz="1350" dirty="0"/>
              <a:t> &amp; </a:t>
            </a:r>
            <a:r>
              <a:rPr lang="en-US" sz="1350" dirty="0" err="1"/>
              <a:t>Verlässlichkeit</a:t>
            </a:r>
            <a:endParaRPr lang="en-US" sz="1350" dirty="0"/>
          </a:p>
          <a:p>
            <a:pPr marL="214313" indent="-214313">
              <a:buFont typeface="Arial" panose="020B0604020202020204" pitchFamily="34" charset="0"/>
              <a:buChar char="•"/>
            </a:pPr>
            <a:r>
              <a:rPr lang="en-US" sz="1350" dirty="0" err="1"/>
              <a:t>Einfluss</a:t>
            </a:r>
            <a:r>
              <a:rPr lang="en-US" sz="1350" dirty="0"/>
              <a:t> des Trainers </a:t>
            </a:r>
            <a:r>
              <a:rPr lang="en-US" sz="1350" dirty="0" err="1"/>
              <a:t>nach</a:t>
            </a:r>
            <a:r>
              <a:rPr lang="en-US" sz="1350" dirty="0"/>
              <a:t> </a:t>
            </a:r>
            <a:r>
              <a:rPr lang="en-US" sz="1350" dirty="0" err="1"/>
              <a:t>oben</a:t>
            </a:r>
            <a:endParaRPr lang="en-US" sz="1350" dirty="0"/>
          </a:p>
          <a:p>
            <a:pPr marL="214313" indent="-214313">
              <a:buFont typeface="Arial" panose="020B0604020202020204" pitchFamily="34" charset="0"/>
              <a:buChar char="•"/>
            </a:pPr>
            <a:endParaRPr lang="en-US" sz="1350" dirty="0"/>
          </a:p>
        </p:txBody>
      </p:sp>
      <p:sp>
        <p:nvSpPr>
          <p:cNvPr id="3" name="Fußzeilenplatzhalter 2">
            <a:extLst>
              <a:ext uri="{FF2B5EF4-FFF2-40B4-BE49-F238E27FC236}">
                <a16:creationId xmlns:a16="http://schemas.microsoft.com/office/drawing/2014/main" id="{D8CE3573-C3BC-4CFA-8AD3-F0033258E7B9}"/>
              </a:ext>
            </a:extLst>
          </p:cNvPr>
          <p:cNvSpPr>
            <a:spLocks noGrp="1"/>
          </p:cNvSpPr>
          <p:nvPr>
            <p:ph type="ftr" sz="quarter" idx="11"/>
          </p:nvPr>
        </p:nvSpPr>
        <p:spPr/>
        <p:txBody>
          <a:bodyPr/>
          <a:lstStyle/>
          <a:p>
            <a:r>
              <a:rPr lang="en-US"/>
              <a:t>Christoph Dolch - Serial Winning Coaches</a:t>
            </a:r>
            <a:endParaRPr lang="de-DE"/>
          </a:p>
        </p:txBody>
      </p:sp>
      <p:pic>
        <p:nvPicPr>
          <p:cNvPr id="7" name="Grafik 6">
            <a:extLst>
              <a:ext uri="{FF2B5EF4-FFF2-40B4-BE49-F238E27FC236}">
                <a16:creationId xmlns:a16="http://schemas.microsoft.com/office/drawing/2014/main" id="{B6A567E7-E355-4C5D-BC7E-E2B868814844}"/>
              </a:ext>
            </a:extLst>
          </p:cNvPr>
          <p:cNvPicPr>
            <a:picLocks noChangeAspect="1"/>
          </p:cNvPicPr>
          <p:nvPr/>
        </p:nvPicPr>
        <p:blipFill>
          <a:blip r:embed="rId3"/>
          <a:stretch>
            <a:fillRect/>
          </a:stretch>
        </p:blipFill>
        <p:spPr>
          <a:xfrm>
            <a:off x="3286125" y="1332229"/>
            <a:ext cx="5630578" cy="4258946"/>
          </a:xfrm>
          <a:prstGeom prst="rect">
            <a:avLst/>
          </a:prstGeom>
        </p:spPr>
      </p:pic>
      <p:sp>
        <p:nvSpPr>
          <p:cNvPr id="6" name="Ellipse 5">
            <a:extLst>
              <a:ext uri="{FF2B5EF4-FFF2-40B4-BE49-F238E27FC236}">
                <a16:creationId xmlns:a16="http://schemas.microsoft.com/office/drawing/2014/main" id="{87411905-4ED6-45A1-87AE-0201C63E3182}"/>
              </a:ext>
            </a:extLst>
          </p:cNvPr>
          <p:cNvSpPr/>
          <p:nvPr/>
        </p:nvSpPr>
        <p:spPr>
          <a:xfrm>
            <a:off x="4407629" y="3648075"/>
            <a:ext cx="1029241" cy="1029241"/>
          </a:xfrm>
          <a:prstGeom prst="ellipse">
            <a:avLst/>
          </a:prstGeom>
          <a:noFill/>
          <a:ln w="76200">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de-DE"/>
          </a:p>
        </p:txBody>
      </p:sp>
    </p:spTree>
    <p:extLst>
      <p:ext uri="{BB962C8B-B14F-4D97-AF65-F5344CB8AC3E}">
        <p14:creationId xmlns:p14="http://schemas.microsoft.com/office/powerpoint/2010/main" val="2003367845"/>
      </p:ext>
    </p:extLst>
  </p:cSld>
  <p:clrMapOvr>
    <a:masterClrMapping/>
  </p:clrMapOvr>
</p:sld>
</file>

<file path=ppt/theme/theme1.xml><?xml version="1.0" encoding="utf-8"?>
<a:theme xmlns:a="http://schemas.openxmlformats.org/drawingml/2006/main" name="vorlage2007y">
  <a:themeElements>
    <a:clrScheme name="vorlage2007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vorlage2007y">
      <a:majorFont>
        <a:latin typeface="Lucida Sans"/>
        <a:ea typeface=""/>
        <a:cs typeface=""/>
      </a:majorFont>
      <a:minorFont>
        <a:latin typeface="Lucida Sans"/>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de-DE" sz="1800" b="0" i="0" u="none" strike="noStrike" cap="none" normalizeH="0" baseline="0" smtClean="0">
            <a:ln>
              <a:noFill/>
            </a:ln>
            <a:solidFill>
              <a:schemeClr val="tx1"/>
            </a:solidFill>
            <a:effectLst/>
            <a:latin typeface="Arial" charset="0"/>
          </a:defRPr>
        </a:defPPr>
      </a:lstStyle>
    </a:lnDef>
  </a:objectDefaults>
  <a:extraClrSchemeLst>
    <a:extraClrScheme>
      <a:clrScheme name="vorlage2007y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vorlage2007y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vorlage2007y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vorlage2007y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vorlage2007y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vorlage2007y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vorlage2007y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vorlage2007y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vorlage2007y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vorlage2007y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vorlage2007y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vorlage2007y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äsentation1" id="{39E4D055-3A7A-41F4-BC25-753930CE2419}" vid="{1F8409CC-1D7D-4DB4-9DF0-88FB5A301F55}"/>
    </a:ext>
  </a:ext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Design">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1278</Words>
  <Application>Microsoft Office PowerPoint</Application>
  <PresentationFormat>Bildschirmpräsentation (4:3)</PresentationFormat>
  <Paragraphs>128</Paragraphs>
  <Slides>13</Slides>
  <Notes>9</Notes>
  <HiddenSlides>0</HiddenSlides>
  <MMClips>0</MMClips>
  <ScaleCrop>false</ScaleCrop>
  <HeadingPairs>
    <vt:vector size="6" baseType="variant">
      <vt:variant>
        <vt:lpstr>Verwendete Schriftarten</vt:lpstr>
      </vt:variant>
      <vt:variant>
        <vt:i4>5</vt:i4>
      </vt:variant>
      <vt:variant>
        <vt:lpstr>Design</vt:lpstr>
      </vt:variant>
      <vt:variant>
        <vt:i4>1</vt:i4>
      </vt:variant>
      <vt:variant>
        <vt:lpstr>Folientitel</vt:lpstr>
      </vt:variant>
      <vt:variant>
        <vt:i4>13</vt:i4>
      </vt:variant>
    </vt:vector>
  </HeadingPairs>
  <TitlesOfParts>
    <vt:vector size="19" baseType="lpstr">
      <vt:lpstr>Arial</vt:lpstr>
      <vt:lpstr>Calibri</vt:lpstr>
      <vt:lpstr>Lucida Sans</vt:lpstr>
      <vt:lpstr>TheSansSemiBold-Plain</vt:lpstr>
      <vt:lpstr>Times New Roman</vt:lpstr>
      <vt:lpstr>vorlage2007y</vt:lpstr>
      <vt:lpstr>Serial Winning Coaches</vt:lpstr>
      <vt:lpstr>Ausgangspunkt</vt:lpstr>
      <vt:lpstr>17 Trainer/innen aus 10 Nationen</vt:lpstr>
      <vt:lpstr>Methodik</vt:lpstr>
      <vt:lpstr>Ergebnisse</vt:lpstr>
      <vt:lpstr>Trainerphilosophie</vt:lpstr>
      <vt:lpstr>Vision/Ziele</vt:lpstr>
      <vt:lpstr>Der Trainer als Führungspersönlichkeit </vt:lpstr>
      <vt:lpstr>Strukturen </vt:lpstr>
      <vt:lpstr>Unterschiede zu anderen Trainern</vt:lpstr>
      <vt:lpstr>Der Weg der Serial Winning Coaches</vt:lpstr>
      <vt:lpstr>Der Weg der Serial Winning Coaches</vt:lpstr>
      <vt:lpstr>Der Weg der Serial Winning Coaches</vt:lpstr>
    </vt:vector>
  </TitlesOfParts>
  <Company>Trainerakademie Köln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Christoph Dolch</dc:creator>
  <cp:lastModifiedBy>Christoph Dolch</cp:lastModifiedBy>
  <cp:revision>35</cp:revision>
  <dcterms:created xsi:type="dcterms:W3CDTF">2016-02-02T07:55:04Z</dcterms:created>
  <dcterms:modified xsi:type="dcterms:W3CDTF">2017-09-25T09:57:08Z</dcterms:modified>
</cp:coreProperties>
</file>