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diagrams/quickStyle1.xml" ContentType="application/vnd.openxmlformats-officedocument.drawingml.diagramStyle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2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7099300" cy="10234613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  <p:clrMru>
    <a:srgbClr val="0000FF"/>
    <a:srgbClr val="33CC33"/>
    <a:srgbClr val="00CC00"/>
    <a:srgbClr val="00FF00"/>
    <a:srgbClr val="800000"/>
    <a:srgbClr val="990000"/>
    <a:srgbClr val="000066"/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484" autoAdjust="0"/>
    <p:restoredTop sz="94595" autoAdjust="0"/>
  </p:normalViewPr>
  <p:slideViewPr>
    <p:cSldViewPr>
      <p:cViewPr varScale="1">
        <p:scale>
          <a:sx n="103" d="100"/>
          <a:sy n="103" d="100"/>
        </p:scale>
        <p:origin x="-5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C9EB895-EB8A-4BBD-B420-84A72A0241F8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6F99A769-8515-4179-9ED3-145228B388E6}">
      <dgm:prSet phldrT="[Text]"/>
      <dgm:spPr/>
      <dgm:t>
        <a:bodyPr/>
        <a:lstStyle/>
        <a:p>
          <a:r>
            <a:rPr lang="de-DE" dirty="0" smtClean="0"/>
            <a:t>bisher</a:t>
          </a:r>
          <a:endParaRPr lang="de-DE" dirty="0"/>
        </a:p>
      </dgm:t>
    </dgm:pt>
    <dgm:pt modelId="{007DA689-7CA1-45B9-810A-0682BE278477}" type="parTrans" cxnId="{A183CBED-C736-46AD-9714-E27D5E378B41}">
      <dgm:prSet/>
      <dgm:spPr/>
      <dgm:t>
        <a:bodyPr/>
        <a:lstStyle/>
        <a:p>
          <a:endParaRPr lang="de-DE"/>
        </a:p>
      </dgm:t>
    </dgm:pt>
    <dgm:pt modelId="{CEDB3931-D498-468A-B286-78A3DFE6392E}" type="sibTrans" cxnId="{A183CBED-C736-46AD-9714-E27D5E378B41}">
      <dgm:prSet/>
      <dgm:spPr/>
      <dgm:t>
        <a:bodyPr/>
        <a:lstStyle/>
        <a:p>
          <a:endParaRPr lang="de-DE"/>
        </a:p>
      </dgm:t>
    </dgm:pt>
    <dgm:pt modelId="{EF4B9697-3D1F-41A5-A7DF-39315003A44A}">
      <dgm:prSet phldrT="[Text]"/>
      <dgm:spPr/>
      <dgm:t>
        <a:bodyPr/>
        <a:lstStyle/>
        <a:p>
          <a:r>
            <a:rPr lang="de-DE" dirty="0" smtClean="0"/>
            <a:t>aktuell</a:t>
          </a:r>
          <a:endParaRPr lang="de-DE" dirty="0"/>
        </a:p>
      </dgm:t>
    </dgm:pt>
    <dgm:pt modelId="{BD9100F0-5681-49F6-B939-3A800923742B}" type="parTrans" cxnId="{4D1B3BE5-753A-456A-A4FD-3FF033E99512}">
      <dgm:prSet/>
      <dgm:spPr/>
      <dgm:t>
        <a:bodyPr/>
        <a:lstStyle/>
        <a:p>
          <a:endParaRPr lang="de-DE"/>
        </a:p>
      </dgm:t>
    </dgm:pt>
    <dgm:pt modelId="{BDD8A56D-86E5-4B15-9449-8592F2190C33}" type="sibTrans" cxnId="{4D1B3BE5-753A-456A-A4FD-3FF033E99512}">
      <dgm:prSet/>
      <dgm:spPr/>
      <dgm:t>
        <a:bodyPr/>
        <a:lstStyle/>
        <a:p>
          <a:endParaRPr lang="de-DE"/>
        </a:p>
      </dgm:t>
    </dgm:pt>
    <dgm:pt modelId="{BE9D9BC7-8F75-4B2E-80A3-037217B1E1FC}">
      <dgm:prSet phldrT="[Text]"/>
      <dgm:spPr/>
      <dgm:t>
        <a:bodyPr/>
        <a:lstStyle/>
        <a:p>
          <a:r>
            <a:rPr lang="de-DE" dirty="0" smtClean="0">
              <a:solidFill>
                <a:srgbClr val="002060"/>
              </a:solidFill>
            </a:rPr>
            <a:t>in Zukunft</a:t>
          </a:r>
          <a:endParaRPr lang="de-DE" dirty="0">
            <a:solidFill>
              <a:srgbClr val="002060"/>
            </a:solidFill>
          </a:endParaRPr>
        </a:p>
      </dgm:t>
    </dgm:pt>
    <dgm:pt modelId="{83DF9E81-8774-40A4-8F74-52F20837C87F}" type="parTrans" cxnId="{DACBCF7C-1D84-40D1-A9F2-4BD5510F5E06}">
      <dgm:prSet/>
      <dgm:spPr/>
      <dgm:t>
        <a:bodyPr/>
        <a:lstStyle/>
        <a:p>
          <a:endParaRPr lang="de-DE"/>
        </a:p>
      </dgm:t>
    </dgm:pt>
    <dgm:pt modelId="{16DA1B8D-59D8-4BE2-ACE5-53BEDE81C16A}" type="sibTrans" cxnId="{DACBCF7C-1D84-40D1-A9F2-4BD5510F5E06}">
      <dgm:prSet/>
      <dgm:spPr/>
      <dgm:t>
        <a:bodyPr/>
        <a:lstStyle/>
        <a:p>
          <a:endParaRPr lang="de-DE"/>
        </a:p>
      </dgm:t>
    </dgm:pt>
    <dgm:pt modelId="{E64F9F94-D32F-4CAF-A631-4C06A81B286F}" type="pres">
      <dgm:prSet presAssocID="{3C9EB895-EB8A-4BBD-B420-84A72A0241F8}" presName="Name0" presStyleCnt="0">
        <dgm:presLayoutVars>
          <dgm:dir/>
          <dgm:animLvl val="lvl"/>
          <dgm:resizeHandles val="exact"/>
        </dgm:presLayoutVars>
      </dgm:prSet>
      <dgm:spPr/>
    </dgm:pt>
    <dgm:pt modelId="{513CEA38-0AE7-4EE3-BE96-25C83535EF28}" type="pres">
      <dgm:prSet presAssocID="{6F99A769-8515-4179-9ED3-145228B388E6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29B50689-FACB-4786-881B-627C05EC37A5}" type="pres">
      <dgm:prSet presAssocID="{CEDB3931-D498-468A-B286-78A3DFE6392E}" presName="parTxOnlySpace" presStyleCnt="0"/>
      <dgm:spPr/>
    </dgm:pt>
    <dgm:pt modelId="{2BFAEF9B-B5AF-4B5A-BD42-227FB488C057}" type="pres">
      <dgm:prSet presAssocID="{EF4B9697-3D1F-41A5-A7DF-39315003A44A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E0733FD1-22D1-46DA-B295-D0098907EEF2}" type="pres">
      <dgm:prSet presAssocID="{BDD8A56D-86E5-4B15-9449-8592F2190C33}" presName="parTxOnlySpace" presStyleCnt="0"/>
      <dgm:spPr/>
    </dgm:pt>
    <dgm:pt modelId="{DDA3FF08-E699-4B28-9D65-55D21E83D10C}" type="pres">
      <dgm:prSet presAssocID="{BE9D9BC7-8F75-4B2E-80A3-037217B1E1FC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A183CBED-C736-46AD-9714-E27D5E378B41}" srcId="{3C9EB895-EB8A-4BBD-B420-84A72A0241F8}" destId="{6F99A769-8515-4179-9ED3-145228B388E6}" srcOrd="0" destOrd="0" parTransId="{007DA689-7CA1-45B9-810A-0682BE278477}" sibTransId="{CEDB3931-D498-468A-B286-78A3DFE6392E}"/>
    <dgm:cxn modelId="{D257D21A-BB28-4A72-A94C-BAF5876E716E}" type="presOf" srcId="{3C9EB895-EB8A-4BBD-B420-84A72A0241F8}" destId="{E64F9F94-D32F-4CAF-A631-4C06A81B286F}" srcOrd="0" destOrd="0" presId="urn:microsoft.com/office/officeart/2005/8/layout/chevron1"/>
    <dgm:cxn modelId="{69F3A99C-EF96-4AE6-8B78-E61844AA1870}" type="presOf" srcId="{EF4B9697-3D1F-41A5-A7DF-39315003A44A}" destId="{2BFAEF9B-B5AF-4B5A-BD42-227FB488C057}" srcOrd="0" destOrd="0" presId="urn:microsoft.com/office/officeart/2005/8/layout/chevron1"/>
    <dgm:cxn modelId="{4D1B3BE5-753A-456A-A4FD-3FF033E99512}" srcId="{3C9EB895-EB8A-4BBD-B420-84A72A0241F8}" destId="{EF4B9697-3D1F-41A5-A7DF-39315003A44A}" srcOrd="1" destOrd="0" parTransId="{BD9100F0-5681-49F6-B939-3A800923742B}" sibTransId="{BDD8A56D-86E5-4B15-9449-8592F2190C33}"/>
    <dgm:cxn modelId="{DACBCF7C-1D84-40D1-A9F2-4BD5510F5E06}" srcId="{3C9EB895-EB8A-4BBD-B420-84A72A0241F8}" destId="{BE9D9BC7-8F75-4B2E-80A3-037217B1E1FC}" srcOrd="2" destOrd="0" parTransId="{83DF9E81-8774-40A4-8F74-52F20837C87F}" sibTransId="{16DA1B8D-59D8-4BE2-ACE5-53BEDE81C16A}"/>
    <dgm:cxn modelId="{8B789B20-5267-4F57-BF6F-6268C21EDED5}" type="presOf" srcId="{6F99A769-8515-4179-9ED3-145228B388E6}" destId="{513CEA38-0AE7-4EE3-BE96-25C83535EF28}" srcOrd="0" destOrd="0" presId="urn:microsoft.com/office/officeart/2005/8/layout/chevron1"/>
    <dgm:cxn modelId="{077FDE5A-821E-4AE8-9BFC-27BB2B3D0FD9}" type="presOf" srcId="{BE9D9BC7-8F75-4B2E-80A3-037217B1E1FC}" destId="{DDA3FF08-E699-4B28-9D65-55D21E83D10C}" srcOrd="0" destOrd="0" presId="urn:microsoft.com/office/officeart/2005/8/layout/chevron1"/>
    <dgm:cxn modelId="{8F908602-5892-400F-B4FE-95F76CE692B0}" type="presParOf" srcId="{E64F9F94-D32F-4CAF-A631-4C06A81B286F}" destId="{513CEA38-0AE7-4EE3-BE96-25C83535EF28}" srcOrd="0" destOrd="0" presId="urn:microsoft.com/office/officeart/2005/8/layout/chevron1"/>
    <dgm:cxn modelId="{D06C4B32-5ADB-43AE-B37E-64571D862D0E}" type="presParOf" srcId="{E64F9F94-D32F-4CAF-A631-4C06A81B286F}" destId="{29B50689-FACB-4786-881B-627C05EC37A5}" srcOrd="1" destOrd="0" presId="urn:microsoft.com/office/officeart/2005/8/layout/chevron1"/>
    <dgm:cxn modelId="{46BA0603-66B4-4D84-9276-756F4E2A3FD5}" type="presParOf" srcId="{E64F9F94-D32F-4CAF-A631-4C06A81B286F}" destId="{2BFAEF9B-B5AF-4B5A-BD42-227FB488C057}" srcOrd="2" destOrd="0" presId="urn:microsoft.com/office/officeart/2005/8/layout/chevron1"/>
    <dgm:cxn modelId="{DFE1B02C-B1FA-4ECF-B497-777B13995CF6}" type="presParOf" srcId="{E64F9F94-D32F-4CAF-A631-4C06A81B286F}" destId="{E0733FD1-22D1-46DA-B295-D0098907EEF2}" srcOrd="3" destOrd="0" presId="urn:microsoft.com/office/officeart/2005/8/layout/chevron1"/>
    <dgm:cxn modelId="{789CF3C1-643A-4D82-80E6-AAE7289F8E15}" type="presParOf" srcId="{E64F9F94-D32F-4CAF-A631-4C06A81B286F}" destId="{DDA3FF08-E699-4B28-9D65-55D21E83D10C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13CEA38-0AE7-4EE3-BE96-25C83535EF28}">
      <dsp:nvSpPr>
        <dsp:cNvPr id="0" name=""/>
        <dsp:cNvSpPr/>
      </dsp:nvSpPr>
      <dsp:spPr>
        <a:xfrm>
          <a:off x="2448" y="0"/>
          <a:ext cx="2983338" cy="53180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42672" rIns="42672" bIns="42672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3200" kern="1200" dirty="0" smtClean="0"/>
            <a:t>bisher</a:t>
          </a:r>
          <a:endParaRPr lang="de-DE" sz="3200" kern="1200" dirty="0"/>
        </a:p>
      </dsp:txBody>
      <dsp:txXfrm>
        <a:off x="2448" y="0"/>
        <a:ext cx="2983338" cy="531802"/>
      </dsp:txXfrm>
    </dsp:sp>
    <dsp:sp modelId="{2BFAEF9B-B5AF-4B5A-BD42-227FB488C057}">
      <dsp:nvSpPr>
        <dsp:cNvPr id="0" name=""/>
        <dsp:cNvSpPr/>
      </dsp:nvSpPr>
      <dsp:spPr>
        <a:xfrm>
          <a:off x="2687453" y="0"/>
          <a:ext cx="2983338" cy="53180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42672" rIns="42672" bIns="42672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3200" kern="1200" dirty="0" smtClean="0"/>
            <a:t>aktuell</a:t>
          </a:r>
          <a:endParaRPr lang="de-DE" sz="3200" kern="1200" dirty="0"/>
        </a:p>
      </dsp:txBody>
      <dsp:txXfrm>
        <a:off x="2687453" y="0"/>
        <a:ext cx="2983338" cy="531802"/>
      </dsp:txXfrm>
    </dsp:sp>
    <dsp:sp modelId="{DDA3FF08-E699-4B28-9D65-55D21E83D10C}">
      <dsp:nvSpPr>
        <dsp:cNvPr id="0" name=""/>
        <dsp:cNvSpPr/>
      </dsp:nvSpPr>
      <dsp:spPr>
        <a:xfrm>
          <a:off x="5372458" y="0"/>
          <a:ext cx="2983338" cy="53180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42672" rIns="42672" bIns="42672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3200" kern="1200" dirty="0" smtClean="0">
              <a:solidFill>
                <a:srgbClr val="002060"/>
              </a:solidFill>
            </a:rPr>
            <a:t>in Zukunft</a:t>
          </a:r>
          <a:endParaRPr lang="de-DE" sz="3200" kern="1200" dirty="0">
            <a:solidFill>
              <a:srgbClr val="002060"/>
            </a:solidFill>
          </a:endParaRPr>
        </a:p>
      </dsp:txBody>
      <dsp:txXfrm>
        <a:off x="5372458" y="0"/>
        <a:ext cx="2983338" cy="5318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5" tIns="47382" rIns="94765" bIns="47382" numCol="1" anchor="t" anchorCtr="0" compatLnSpc="1">
            <a:prstTxWarp prst="textNoShape">
              <a:avLst/>
            </a:prstTxWarp>
          </a:bodyPr>
          <a:lstStyle>
            <a:lvl1pPr defTabSz="947738" eaLnBrk="1" hangingPunct="1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8162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5" tIns="47382" rIns="94765" bIns="47382" numCol="1" anchor="t" anchorCtr="0" compatLnSpc="1">
            <a:prstTxWarp prst="textNoShape">
              <a:avLst/>
            </a:prstTxWarp>
          </a:bodyPr>
          <a:lstStyle>
            <a:lvl1pPr algn="r" defTabSz="947738" eaLnBrk="1" hangingPunct="1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8163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5" tIns="47382" rIns="94765" bIns="47382" numCol="1" anchor="b" anchorCtr="0" compatLnSpc="1">
            <a:prstTxWarp prst="textNoShape">
              <a:avLst/>
            </a:prstTxWarp>
          </a:bodyPr>
          <a:lstStyle>
            <a:lvl1pPr defTabSz="947738" eaLnBrk="1" hangingPunct="1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30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1850"/>
            <a:ext cx="3078162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5" tIns="47382" rIns="94765" bIns="47382" numCol="1" anchor="b" anchorCtr="0" compatLnSpc="1">
            <a:prstTxWarp prst="textNoShape">
              <a:avLst/>
            </a:prstTxWarp>
          </a:bodyPr>
          <a:lstStyle>
            <a:lvl1pPr algn="r" defTabSz="947738" eaLnBrk="1" hangingPunct="1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D61C54DB-866A-4BE2-A083-A904C30C3CB4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5" tIns="47382" rIns="94765" bIns="47382" numCol="1" anchor="t" anchorCtr="0" compatLnSpc="1">
            <a:prstTxWarp prst="textNoShape">
              <a:avLst/>
            </a:prstTxWarp>
          </a:bodyPr>
          <a:lstStyle>
            <a:lvl1pPr defTabSz="947738" eaLnBrk="1" hangingPunct="1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2447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19550" y="0"/>
            <a:ext cx="3078163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5" tIns="47382" rIns="94765" bIns="47382" numCol="1" anchor="t" anchorCtr="0" compatLnSpc="1">
            <a:prstTxWarp prst="textNoShape">
              <a:avLst/>
            </a:prstTxWarp>
          </a:bodyPr>
          <a:lstStyle>
            <a:lvl1pPr algn="r" defTabSz="947738" eaLnBrk="1" hangingPunct="1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09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47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5" tIns="47382" rIns="94765" bIns="47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Textmasterformate durch Klicken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2447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0263"/>
            <a:ext cx="3078163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5" tIns="47382" rIns="94765" bIns="47382" numCol="1" anchor="b" anchorCtr="0" compatLnSpc="1">
            <a:prstTxWarp prst="textNoShape">
              <a:avLst/>
            </a:prstTxWarp>
          </a:bodyPr>
          <a:lstStyle>
            <a:lvl1pPr defTabSz="947738" eaLnBrk="1" hangingPunct="1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2447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19550" y="9720263"/>
            <a:ext cx="3078163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5" tIns="47382" rIns="94765" bIns="47382" numCol="1" anchor="b" anchorCtr="0" compatLnSpc="1">
            <a:prstTxWarp prst="textNoShape">
              <a:avLst/>
            </a:prstTxWarp>
          </a:bodyPr>
          <a:lstStyle>
            <a:lvl1pPr algn="r" defTabSz="947738" eaLnBrk="1" hangingPunct="1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C10479B8-B177-4B47-9A57-BE8BF26E622F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1928802"/>
            <a:ext cx="6400800" cy="1752600"/>
          </a:xfrm>
        </p:spPr>
        <p:txBody>
          <a:bodyPr/>
          <a:lstStyle>
            <a:lvl1pPr marL="0" indent="0" algn="ctr">
              <a:buNone/>
              <a:defRPr sz="2800" b="1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smtClean="0"/>
              <a:t>Formatvorlage des Untertitelmasters durch Klicken bearbeiten</a:t>
            </a:r>
            <a:endParaRPr lang="de-DE" dirty="0"/>
          </a:p>
        </p:txBody>
      </p:sp>
      <p:sp>
        <p:nvSpPr>
          <p:cNvPr id="4" name="Rectangle 4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63FAF7-212B-426B-8CBD-470264DA3A7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dirty="0" smtClean="0"/>
              <a:t>Klaus Oltmanns                      </a:t>
            </a:r>
          </a:p>
          <a:p>
            <a:pPr>
              <a:defRPr/>
            </a:pPr>
            <a:r>
              <a:rPr lang="de-DE" dirty="0" smtClean="0"/>
              <a:t>                      </a:t>
            </a:r>
            <a:endParaRPr lang="de-DE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4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B38DED-A90C-459A-A305-C095F6BCFFF3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dirty="0" smtClean="0"/>
              <a:t>Klaus Oltmanns                      </a:t>
            </a:r>
          </a:p>
          <a:p>
            <a:pPr>
              <a:defRPr/>
            </a:pPr>
            <a:r>
              <a:rPr lang="de-DE" dirty="0" smtClean="0"/>
              <a:t>                      </a:t>
            </a:r>
            <a:endParaRPr lang="de-DE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99250" y="1268413"/>
            <a:ext cx="2147888" cy="4897437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250825" y="1268413"/>
            <a:ext cx="6296025" cy="4897437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4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923DAD-13C9-418E-A9FB-A192580BAA4E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dirty="0" smtClean="0"/>
              <a:t>Klaus Oltmanns                      </a:t>
            </a:r>
          </a:p>
          <a:p>
            <a:pPr>
              <a:defRPr/>
            </a:pPr>
            <a:r>
              <a:rPr lang="de-DE" dirty="0" smtClean="0"/>
              <a:t>                      </a:t>
            </a:r>
            <a:endParaRPr lang="de-DE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/>
          </p:nvPr>
        </p:nvSpPr>
        <p:spPr>
          <a:xfrm>
            <a:off x="250825" y="1268413"/>
            <a:ext cx="8596313" cy="4897437"/>
          </a:xfr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250825" y="1268413"/>
            <a:ext cx="8596313" cy="4897437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4" name="Foliennummernplatzhalt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A97436-C2AE-4823-848B-9855C77D4B2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  <p:sp>
        <p:nvSpPr>
          <p:cNvPr id="6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dirty="0" smtClean="0"/>
              <a:t>Klaus Oltmanns                      </a:t>
            </a:r>
          </a:p>
          <a:p>
            <a:pPr>
              <a:defRPr/>
            </a:pPr>
            <a:r>
              <a:rPr lang="de-DE" dirty="0" smtClean="0"/>
              <a:t>                      </a:t>
            </a:r>
            <a:endParaRPr lang="de-DE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el, Text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0825" y="1268413"/>
            <a:ext cx="8596313" cy="5048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sz="half" idx="1"/>
          </p:nvPr>
        </p:nvSpPr>
        <p:spPr>
          <a:xfrm>
            <a:off x="250825" y="2205038"/>
            <a:ext cx="4208463" cy="3960812"/>
          </a:xfr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11688" y="2205038"/>
            <a:ext cx="4208462" cy="3960812"/>
          </a:xfr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Rectangle 4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EA5225-6C96-4E6A-A501-8BBFA332DA00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  <p:sp>
        <p:nvSpPr>
          <p:cNvPr id="6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dirty="0" smtClean="0"/>
              <a:t>Klaus Oltmanns                      </a:t>
            </a:r>
          </a:p>
          <a:p>
            <a:pPr>
              <a:defRPr/>
            </a:pPr>
            <a:r>
              <a:rPr lang="de-DE" dirty="0" smtClean="0"/>
              <a:t>                      </a:t>
            </a:r>
            <a:endParaRPr lang="de-DE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el, Text und 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0825" y="1268413"/>
            <a:ext cx="8596313" cy="5048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sz="half" idx="1"/>
          </p:nvPr>
        </p:nvSpPr>
        <p:spPr>
          <a:xfrm>
            <a:off x="250825" y="2205038"/>
            <a:ext cx="4208463" cy="3960812"/>
          </a:xfr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quarter" idx="2"/>
          </p:nvPr>
        </p:nvSpPr>
        <p:spPr>
          <a:xfrm>
            <a:off x="4611688" y="2205038"/>
            <a:ext cx="4208462" cy="1903412"/>
          </a:xfr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Inhaltsplatzhalter 4"/>
          <p:cNvSpPr>
            <a:spLocks noGrp="1"/>
          </p:cNvSpPr>
          <p:nvPr>
            <p:ph sz="quarter" idx="3"/>
          </p:nvPr>
        </p:nvSpPr>
        <p:spPr>
          <a:xfrm>
            <a:off x="4611688" y="4260850"/>
            <a:ext cx="4208462" cy="1905000"/>
          </a:xfr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625F50-3D5D-4AE2-8349-B511C2649A68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dirty="0" smtClean="0"/>
              <a:t>Klaus Oltmanns                      </a:t>
            </a:r>
          </a:p>
          <a:p>
            <a:pPr>
              <a:defRPr/>
            </a:pPr>
            <a:r>
              <a:rPr lang="de-DE" dirty="0" smtClean="0"/>
              <a:t>                      </a:t>
            </a:r>
            <a:endParaRPr lang="de-DE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974BA15-6E4C-4CAE-92D2-6F031B98DDBD}" type="slidenum">
              <a:rPr lang="de-DE" smtClean="0"/>
              <a:pPr>
                <a:defRPr/>
              </a:pPr>
              <a:t>‹Nr.›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Klaus Oltmanns                      </a:t>
            </a:r>
            <a:endParaRPr lang="de-DE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4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826E47-FC49-4967-87D6-D1183692BCE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dirty="0" smtClean="0"/>
              <a:t>Klaus Oltmanns                      </a:t>
            </a:r>
          </a:p>
          <a:p>
            <a:pPr>
              <a:defRPr/>
            </a:pPr>
            <a:r>
              <a:rPr lang="de-DE" dirty="0" smtClean="0"/>
              <a:t>                      </a:t>
            </a:r>
            <a:endParaRPr lang="de-DE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Rectangle 4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823CDF-858D-4BCE-836C-5D56594ED1B0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dirty="0" smtClean="0"/>
              <a:t>Klaus Oltmanns                      </a:t>
            </a:r>
          </a:p>
          <a:p>
            <a:pPr>
              <a:defRPr/>
            </a:pPr>
            <a:r>
              <a:rPr lang="de-DE" dirty="0" smtClean="0"/>
              <a:t>                      </a:t>
            </a:r>
            <a:endParaRPr lang="de-DE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250825" y="2205038"/>
            <a:ext cx="4208463" cy="39608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11688" y="2205038"/>
            <a:ext cx="4208462" cy="39608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Rectangle 4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6A448F-5065-42E0-9EEE-B6BEA54F20F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  <p:sp>
        <p:nvSpPr>
          <p:cNvPr id="6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dirty="0" smtClean="0"/>
              <a:t>Klaus Oltmanns                      </a:t>
            </a:r>
          </a:p>
          <a:p>
            <a:pPr>
              <a:defRPr/>
            </a:pPr>
            <a:r>
              <a:rPr lang="de-DE" dirty="0" smtClean="0"/>
              <a:t>                      </a:t>
            </a:r>
            <a:endParaRPr lang="de-DE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5DDCEA-90E7-41DC-AE69-40D4312D8FEE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  <p:sp>
        <p:nvSpPr>
          <p:cNvPr id="8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dirty="0" smtClean="0"/>
              <a:t>Klaus Oltmanns                      </a:t>
            </a:r>
            <a:endParaRPr lang="de-DE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Rectangle 4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55D7A1-AF47-4CC8-8734-0F4B713F4C8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dirty="0" smtClean="0"/>
              <a:t>Klaus Oltmanns                      </a:t>
            </a:r>
          </a:p>
          <a:p>
            <a:pPr>
              <a:defRPr/>
            </a:pPr>
            <a:r>
              <a:rPr lang="de-DE" dirty="0" smtClean="0"/>
              <a:t>                      </a:t>
            </a:r>
            <a:endParaRPr lang="de-DE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9A0190-558A-4BFC-952F-C0630FD32CCB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dirty="0" smtClean="0"/>
              <a:t>Klaus Oltmanns                      </a:t>
            </a:r>
          </a:p>
          <a:p>
            <a:pPr>
              <a:defRPr/>
            </a:pPr>
            <a:r>
              <a:rPr lang="de-DE" dirty="0" smtClean="0"/>
              <a:t>                      </a:t>
            </a:r>
            <a:endParaRPr lang="de-DE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4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7F1247-3517-4B15-AE90-D86B543A31B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  <p:sp>
        <p:nvSpPr>
          <p:cNvPr id="6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dirty="0" smtClean="0"/>
              <a:t>Klaus Oltmanns                      </a:t>
            </a:r>
          </a:p>
          <a:p>
            <a:pPr>
              <a:defRPr/>
            </a:pPr>
            <a:r>
              <a:rPr lang="de-DE" dirty="0" smtClean="0"/>
              <a:t>                      </a:t>
            </a:r>
            <a:endParaRPr lang="de-DE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de-DE" noProof="0" smtClean="0"/>
              <a:t>Bild durch Klicken auf Symbol hinzufügen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4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9F64D0-6240-4A0A-93E9-8C401323A150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  <p:sp>
        <p:nvSpPr>
          <p:cNvPr id="6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dirty="0" smtClean="0"/>
              <a:t>Klaus Oltmanns                      </a:t>
            </a:r>
          </a:p>
          <a:p>
            <a:pPr>
              <a:defRPr/>
            </a:pPr>
            <a:r>
              <a:rPr lang="de-DE" dirty="0" smtClean="0"/>
              <a:t>                      </a:t>
            </a:r>
            <a:endParaRPr lang="de-DE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64" descr="ppt-leiste"/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0" y="6173788"/>
            <a:ext cx="9028113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1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250825" y="1268413"/>
            <a:ext cx="8596313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 smtClean="0"/>
              <a:t>Titelmasterformat durch Klicken bearbeiten</a:t>
            </a:r>
          </a:p>
        </p:txBody>
      </p:sp>
      <p:sp>
        <p:nvSpPr>
          <p:cNvPr id="17412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0825" y="2205038"/>
            <a:ext cx="8569325" cy="3960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</a:p>
        </p:txBody>
      </p:sp>
      <p:sp>
        <p:nvSpPr>
          <p:cNvPr id="346154" name="Rectangle 4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993063" y="6221413"/>
            <a:ext cx="989012" cy="26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2974BA15-6E4C-4CAE-92D2-6F031B98DDB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  <p:sp>
        <p:nvSpPr>
          <p:cNvPr id="346156" name="Rectangle 4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5400" y="6221413"/>
            <a:ext cx="6707188" cy="26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de-DE" dirty="0" smtClean="0"/>
              <a:t>Klaus Oltmanns                      </a:t>
            </a:r>
            <a:endParaRPr lang="de-DE" dirty="0"/>
          </a:p>
        </p:txBody>
      </p:sp>
      <p:pic>
        <p:nvPicPr>
          <p:cNvPr id="17415" name="Picture 67" descr="Logo"/>
          <p:cNvPicPr>
            <a:picLocks noChangeAspect="1" noChangeArrowheads="1"/>
          </p:cNvPicPr>
          <p:nvPr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296863" y="233363"/>
            <a:ext cx="3008312" cy="611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6" name="Picture 68" descr="DOSB-Logo"/>
          <p:cNvPicPr>
            <a:picLocks noChangeAspect="1" noChangeArrowheads="1"/>
          </p:cNvPicPr>
          <p:nvPr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7292975" y="233363"/>
            <a:ext cx="1554163" cy="611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7" name="Picture 69" descr="ppt-leiste"/>
          <p:cNvPicPr preferRelativeResize="0">
            <a:picLocks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0" y="998538"/>
            <a:ext cx="9144000" cy="14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6182" name="Text Box 70"/>
          <p:cNvSpPr txBox="1">
            <a:spLocks noChangeArrowheads="1"/>
          </p:cNvSpPr>
          <p:nvPr/>
        </p:nvSpPr>
        <p:spPr bwMode="auto">
          <a:xfrm>
            <a:off x="25400" y="6500813"/>
            <a:ext cx="9002713" cy="2286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de-DE" sz="900">
                <a:latin typeface="Lucida Sans" pitchFamily="34" charset="0"/>
              </a:rPr>
              <a:t>Trainerakademie Köln des DOSB · Guts-Muths-Weg 1 · 50933 Köln · Fon (+49) 221. 94875-0 · Fax (+49) 221. 94875–20 · info@trainerakademie-koeln.de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  <p:sldLayoutId id="2147483711" r:id="rId12"/>
    <p:sldLayoutId id="2147483709" r:id="rId13"/>
    <p:sldLayoutId id="2147483710" r:id="rId14"/>
    <p:sldLayoutId id="2147483712" r:id="rId15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Lucida Sans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Lucida Sans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Lucida Sans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Lucida Sans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Lucida Sans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Lucida Sans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Lucida Sans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Lucida Sans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tertitel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 smtClean="0"/>
              <a:t>Plattform Trainerakademie</a:t>
            </a:r>
            <a:endParaRPr lang="de-DE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B63FAF7-212B-426B-8CBD-470264DA3A7D}" type="slidenum">
              <a:rPr lang="de-DE" smtClean="0"/>
              <a:pPr>
                <a:defRPr/>
              </a:pPr>
              <a:t>1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Klaus Oltmanns                      </a:t>
            </a:r>
          </a:p>
          <a:p>
            <a:pPr>
              <a:defRPr/>
            </a:pPr>
            <a:r>
              <a:rPr lang="de-DE" smtClean="0"/>
              <a:t>                      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85720" y="928678"/>
            <a:ext cx="8572560" cy="1143000"/>
          </a:xfrm>
        </p:spPr>
        <p:txBody>
          <a:bodyPr/>
          <a:lstStyle/>
          <a:p>
            <a:r>
              <a:rPr lang="de-DE" dirty="0" smtClean="0"/>
              <a:t>Wenn‘s dann erst mal läuft …</a:t>
            </a:r>
            <a:endParaRPr lang="de-DE" dirty="0"/>
          </a:p>
        </p:txBody>
      </p:sp>
      <p:pic>
        <p:nvPicPr>
          <p:cNvPr id="1026" name="Picture 2" descr="C:\Program Files\Microsoft Office\MEDIA\CAGCAT10\j0252349.wmf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>
            <a:biLevel thresh="50000"/>
          </a:blip>
          <a:stretch>
            <a:fillRect/>
          </a:stretch>
        </p:blipFill>
        <p:spPr bwMode="auto">
          <a:xfrm rot="6523343">
            <a:off x="-94169" y="3131137"/>
            <a:ext cx="1826971" cy="1110996"/>
          </a:xfrm>
          <a:prstGeom prst="rect">
            <a:avLst/>
          </a:prstGeom>
          <a:noFill/>
        </p:spPr>
      </p:pic>
      <p:sp>
        <p:nvSpPr>
          <p:cNvPr id="9" name="Inhaltsplatzhalter 8"/>
          <p:cNvSpPr>
            <a:spLocks noGrp="1"/>
          </p:cNvSpPr>
          <p:nvPr>
            <p:ph sz="quarter" idx="4"/>
          </p:nvPr>
        </p:nvSpPr>
        <p:spPr>
          <a:xfrm>
            <a:off x="1643042" y="2174875"/>
            <a:ext cx="7043759" cy="3951288"/>
          </a:xfrm>
        </p:spPr>
        <p:txBody>
          <a:bodyPr/>
          <a:lstStyle/>
          <a:p>
            <a:pPr marL="0" indent="0">
              <a:buNone/>
            </a:pPr>
            <a:r>
              <a:rPr lang="de-DE" dirty="0" smtClean="0"/>
              <a:t>Weitere Maßnahmen entwickeln, v.a. im Sinne des fachlichen Austausches und der Wissensentwicklung durch die User!</a:t>
            </a:r>
          </a:p>
          <a:p>
            <a:pPr>
              <a:buNone/>
            </a:pPr>
            <a:endParaRPr lang="de-DE" dirty="0" smtClean="0"/>
          </a:p>
          <a:p>
            <a:pPr marL="712788" indent="-712788">
              <a:buNone/>
            </a:pPr>
            <a:r>
              <a:rPr lang="de-DE" dirty="0" smtClean="0"/>
              <a:t>Was wir unbedingt schaffen müssen:</a:t>
            </a:r>
            <a:br>
              <a:rPr lang="de-DE" dirty="0" smtClean="0"/>
            </a:br>
            <a:r>
              <a:rPr lang="de-DE" dirty="0" smtClean="0"/>
              <a:t>die Trainer zu einer regelmäßigen aktiven Teilnahme bewegen – und das ohne direkten Kontakt …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9826E47-FC49-4967-87D6-D1183692BCE7}" type="slidenum">
              <a:rPr lang="de-DE" smtClean="0"/>
              <a:pPr>
                <a:defRPr/>
              </a:pPr>
              <a:t>10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Klaus Oltmanns                      </a:t>
            </a:r>
          </a:p>
          <a:p>
            <a:pPr>
              <a:defRPr/>
            </a:pPr>
            <a:r>
              <a:rPr lang="de-DE" smtClean="0"/>
              <a:t>                      </a:t>
            </a:r>
            <a:endParaRPr lang="de-DE" dirty="0"/>
          </a:p>
        </p:txBody>
      </p:sp>
      <p:sp>
        <p:nvSpPr>
          <p:cNvPr id="7" name="Gewitterblitz 6"/>
          <p:cNvSpPr/>
          <p:nvPr/>
        </p:nvSpPr>
        <p:spPr bwMode="auto">
          <a:xfrm>
            <a:off x="1785918" y="4286256"/>
            <a:ext cx="642942" cy="1000132"/>
          </a:xfrm>
          <a:prstGeom prst="lightningBol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Nur so wird es auf Dauer gelingen:</a:t>
            </a:r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85DDCEA-90E7-41DC-AE69-40D4312D8FEE}" type="slidenum">
              <a:rPr lang="de-DE" smtClean="0"/>
              <a:pPr>
                <a:defRPr/>
              </a:pPr>
              <a:t>11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Klaus Oltmanns                      </a:t>
            </a:r>
            <a:endParaRPr lang="de-DE" dirty="0"/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825" y="2428868"/>
            <a:ext cx="8569325" cy="10229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6" name="Textfeld 15"/>
          <p:cNvSpPr txBox="1"/>
          <p:nvPr/>
        </p:nvSpPr>
        <p:spPr>
          <a:xfrm>
            <a:off x="1071537" y="4000504"/>
            <a:ext cx="774890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n-lt"/>
              </a:rPr>
              <a:t>Mit </a:t>
            </a:r>
            <a:r>
              <a:rPr lang="de-DE" sz="2400" dirty="0" smtClean="0">
                <a:solidFill>
                  <a:srgbClr val="C00000"/>
                </a:solidFill>
                <a:latin typeface="+mn-lt"/>
              </a:rPr>
              <a:t>EUCH</a:t>
            </a:r>
            <a:r>
              <a:rPr lang="de-DE" sz="2400" dirty="0" smtClean="0">
                <a:latin typeface="+mn-lt"/>
              </a:rPr>
              <a:t> an Bord </a:t>
            </a:r>
            <a:br>
              <a:rPr lang="de-DE" sz="2400" dirty="0" smtClean="0">
                <a:latin typeface="+mn-lt"/>
              </a:rPr>
            </a:br>
            <a:r>
              <a:rPr lang="de-DE" sz="2400" dirty="0" smtClean="0">
                <a:latin typeface="+mn-lt"/>
              </a:rPr>
              <a:t>– und gern auch mit weiteren Mitstreitern wie z.B. Lehrreferenten, Wissenschaftskoordinatoren usw.</a:t>
            </a:r>
            <a:endParaRPr lang="de-DE" sz="24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tertitel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 smtClean="0"/>
              <a:t>Vielen Dank –</a:t>
            </a:r>
          </a:p>
          <a:p>
            <a:r>
              <a:rPr lang="de-DE" dirty="0" smtClean="0"/>
              <a:t>Wortmeldungen bitte </a:t>
            </a:r>
            <a:r>
              <a:rPr lang="de-DE" dirty="0" smtClean="0">
                <a:sym typeface="Wingdings" pitchFamily="2" charset="2"/>
              </a:rPr>
              <a:t> !</a:t>
            </a:r>
            <a:endParaRPr lang="de-DE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B63FAF7-212B-426B-8CBD-470264DA3A7D}" type="slidenum">
              <a:rPr lang="de-DE" smtClean="0"/>
              <a:pPr>
                <a:defRPr/>
              </a:pPr>
              <a:t>12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Klaus Oltmanns                      </a:t>
            </a:r>
          </a:p>
          <a:p>
            <a:pPr>
              <a:defRPr/>
            </a:pPr>
            <a:r>
              <a:rPr lang="de-DE" smtClean="0"/>
              <a:t>                      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Die Plattform - bisher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50825" y="2205038"/>
            <a:ext cx="8569325" cy="1152524"/>
          </a:xfrm>
        </p:spPr>
        <p:txBody>
          <a:bodyPr/>
          <a:lstStyle/>
          <a:p>
            <a:r>
              <a:rPr lang="de-DE" dirty="0" smtClean="0"/>
              <a:t>für Studenten, Teilnehmer, Mitarbeiter intern/extern</a:t>
            </a:r>
          </a:p>
          <a:p>
            <a:r>
              <a:rPr lang="de-DE" dirty="0" smtClean="0"/>
              <a:t>nicht aufbereitet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9826E47-FC49-4967-87D6-D1183692BCE7}" type="slidenum">
              <a:rPr lang="de-DE" smtClean="0"/>
              <a:pPr>
                <a:defRPr/>
              </a:pPr>
              <a:t>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Klaus Oltmanns                      </a:t>
            </a:r>
          </a:p>
          <a:p>
            <a:pPr>
              <a:defRPr/>
            </a:pPr>
            <a:r>
              <a:rPr lang="de-DE" smtClean="0"/>
              <a:t>                      </a:t>
            </a:r>
            <a:endParaRPr lang="de-DE" dirty="0"/>
          </a:p>
        </p:txBody>
      </p:sp>
      <p:grpSp>
        <p:nvGrpSpPr>
          <p:cNvPr id="6" name="Gruppieren 5"/>
          <p:cNvGrpSpPr/>
          <p:nvPr/>
        </p:nvGrpSpPr>
        <p:grpSpPr>
          <a:xfrm>
            <a:off x="395326" y="5112000"/>
            <a:ext cx="2983338" cy="531802"/>
            <a:chOff x="2448" y="0"/>
            <a:chExt cx="2983338" cy="531802"/>
          </a:xfrm>
        </p:grpSpPr>
        <p:sp>
          <p:nvSpPr>
            <p:cNvPr id="13" name="Eingekerbter Richtungspfeil 12"/>
            <p:cNvSpPr/>
            <p:nvPr/>
          </p:nvSpPr>
          <p:spPr>
            <a:xfrm>
              <a:off x="2448" y="0"/>
              <a:ext cx="2983338" cy="531802"/>
            </a:xfrm>
            <a:prstGeom prst="chevron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Eingekerbter Richtungspfeil 4"/>
            <p:cNvSpPr/>
            <p:nvPr/>
          </p:nvSpPr>
          <p:spPr>
            <a:xfrm>
              <a:off x="268349" y="0"/>
              <a:ext cx="2451536" cy="53180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28016" tIns="42672" rIns="42672" bIns="42672" numCol="1" spcCol="1270" anchor="ctr" anchorCtr="0">
              <a:noAutofit/>
            </a:bodyPr>
            <a:lstStyle/>
            <a:p>
              <a:pPr lvl="0"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de-DE" sz="3200" kern="1200" dirty="0" smtClean="0">
                  <a:solidFill>
                    <a:srgbClr val="002060"/>
                  </a:solidFill>
                </a:rPr>
                <a:t>bisher</a:t>
              </a:r>
              <a:endParaRPr lang="de-DE" sz="3200" kern="1200" dirty="0">
                <a:solidFill>
                  <a:srgbClr val="002060"/>
                </a:solidFill>
              </a:endParaRPr>
            </a:p>
          </p:txBody>
        </p:sp>
      </p:grpSp>
      <p:grpSp>
        <p:nvGrpSpPr>
          <p:cNvPr id="7" name="Gruppieren 6"/>
          <p:cNvGrpSpPr/>
          <p:nvPr/>
        </p:nvGrpSpPr>
        <p:grpSpPr>
          <a:xfrm>
            <a:off x="3080331" y="5112000"/>
            <a:ext cx="2983338" cy="531802"/>
            <a:chOff x="2687453" y="0"/>
            <a:chExt cx="2983338" cy="531802"/>
          </a:xfrm>
        </p:grpSpPr>
        <p:sp>
          <p:nvSpPr>
            <p:cNvPr id="11" name="Eingekerbter Richtungspfeil 10"/>
            <p:cNvSpPr/>
            <p:nvPr/>
          </p:nvSpPr>
          <p:spPr>
            <a:xfrm>
              <a:off x="2687453" y="0"/>
              <a:ext cx="2983338" cy="531802"/>
            </a:xfrm>
            <a:prstGeom prst="chevron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Eingekerbter Richtungspfeil 6"/>
            <p:cNvSpPr/>
            <p:nvPr/>
          </p:nvSpPr>
          <p:spPr>
            <a:xfrm>
              <a:off x="2953354" y="0"/>
              <a:ext cx="2451536" cy="53180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28016" tIns="42672" rIns="42672" bIns="42672" numCol="1" spcCol="1270" anchor="ctr" anchorCtr="0">
              <a:noAutofit/>
            </a:bodyPr>
            <a:lstStyle/>
            <a:p>
              <a:pPr lvl="0"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de-DE" sz="3200" kern="1200" dirty="0" smtClean="0"/>
                <a:t>aktuell</a:t>
              </a:r>
              <a:endParaRPr lang="de-DE" sz="3200" kern="1200" dirty="0"/>
            </a:p>
          </p:txBody>
        </p:sp>
      </p:grpSp>
      <p:grpSp>
        <p:nvGrpSpPr>
          <p:cNvPr id="8" name="Gruppieren 7"/>
          <p:cNvGrpSpPr/>
          <p:nvPr/>
        </p:nvGrpSpPr>
        <p:grpSpPr>
          <a:xfrm>
            <a:off x="5765336" y="5112000"/>
            <a:ext cx="2983338" cy="531802"/>
            <a:chOff x="5372458" y="0"/>
            <a:chExt cx="2983338" cy="531802"/>
          </a:xfrm>
        </p:grpSpPr>
        <p:sp>
          <p:nvSpPr>
            <p:cNvPr id="9" name="Eingekerbter Richtungspfeil 8"/>
            <p:cNvSpPr/>
            <p:nvPr/>
          </p:nvSpPr>
          <p:spPr>
            <a:xfrm>
              <a:off x="5372458" y="0"/>
              <a:ext cx="2983338" cy="531802"/>
            </a:xfrm>
            <a:prstGeom prst="chevron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Eingekerbter Richtungspfeil 8"/>
            <p:cNvSpPr/>
            <p:nvPr/>
          </p:nvSpPr>
          <p:spPr>
            <a:xfrm>
              <a:off x="5638359" y="0"/>
              <a:ext cx="2451536" cy="53180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28016" tIns="42672" rIns="42672" bIns="42672" numCol="1" spcCol="1270" anchor="ctr" anchorCtr="0">
              <a:noAutofit/>
            </a:bodyPr>
            <a:lstStyle/>
            <a:p>
              <a:pPr lvl="0"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de-DE" sz="3200" kern="1200" dirty="0" smtClean="0"/>
                <a:t>in Zukunft</a:t>
              </a:r>
              <a:endParaRPr lang="de-DE" sz="3200" kern="12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Die Plattform - aktuell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50825" y="2205038"/>
            <a:ext cx="8569325" cy="1366838"/>
          </a:xfrm>
        </p:spPr>
        <p:txBody>
          <a:bodyPr/>
          <a:lstStyle/>
          <a:p>
            <a:r>
              <a:rPr lang="de-DE" dirty="0" smtClean="0"/>
              <a:t>Erweiterung: </a:t>
            </a:r>
            <a:r>
              <a:rPr lang="de-DE" b="1" dirty="0" smtClean="0"/>
              <a:t>Lern</a:t>
            </a:r>
            <a:r>
              <a:rPr lang="de-DE" dirty="0" smtClean="0"/>
              <a:t>möglichkeiten für Studenten</a:t>
            </a:r>
          </a:p>
          <a:p>
            <a:r>
              <a:rPr lang="de-DE" dirty="0" smtClean="0"/>
              <a:t>Möglichkeit für Mitarbeiter (z.B. </a:t>
            </a:r>
            <a:r>
              <a:rPr lang="de-DE" dirty="0" err="1" smtClean="0"/>
              <a:t>Kooordinatoren</a:t>
            </a:r>
            <a:r>
              <a:rPr lang="de-DE" dirty="0" smtClean="0"/>
              <a:t>), </a:t>
            </a:r>
            <a:r>
              <a:rPr lang="de-DE" b="1" dirty="0" smtClean="0"/>
              <a:t>eigene</a:t>
            </a:r>
            <a:r>
              <a:rPr lang="de-DE" dirty="0" smtClean="0"/>
              <a:t> Usergruppen zum Lehrlernen anzulegen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9826E47-FC49-4967-87D6-D1183692BCE7}" type="slidenum">
              <a:rPr lang="de-DE" smtClean="0"/>
              <a:pPr>
                <a:defRPr/>
              </a:pPr>
              <a:t>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Klaus Oltmanns                      </a:t>
            </a:r>
          </a:p>
          <a:p>
            <a:pPr>
              <a:defRPr/>
            </a:pPr>
            <a:r>
              <a:rPr lang="de-DE" smtClean="0"/>
              <a:t>                      </a:t>
            </a:r>
            <a:endParaRPr lang="de-DE" dirty="0"/>
          </a:p>
        </p:txBody>
      </p:sp>
      <p:grpSp>
        <p:nvGrpSpPr>
          <p:cNvPr id="9" name="Gruppieren 8"/>
          <p:cNvGrpSpPr/>
          <p:nvPr/>
        </p:nvGrpSpPr>
        <p:grpSpPr>
          <a:xfrm>
            <a:off x="395326" y="5111776"/>
            <a:ext cx="2983338" cy="531802"/>
            <a:chOff x="2448" y="0"/>
            <a:chExt cx="2983338" cy="531802"/>
          </a:xfrm>
        </p:grpSpPr>
        <p:sp>
          <p:nvSpPr>
            <p:cNvPr id="16" name="Eingekerbter Richtungspfeil 15"/>
            <p:cNvSpPr/>
            <p:nvPr/>
          </p:nvSpPr>
          <p:spPr>
            <a:xfrm>
              <a:off x="2448" y="0"/>
              <a:ext cx="2983338" cy="531802"/>
            </a:xfrm>
            <a:prstGeom prst="chevron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Eingekerbter Richtungspfeil 4"/>
            <p:cNvSpPr/>
            <p:nvPr/>
          </p:nvSpPr>
          <p:spPr>
            <a:xfrm>
              <a:off x="268349" y="0"/>
              <a:ext cx="2451536" cy="53180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28016" tIns="42672" rIns="42672" bIns="42672" numCol="1" spcCol="1270" anchor="ctr" anchorCtr="0">
              <a:noAutofit/>
            </a:bodyPr>
            <a:lstStyle/>
            <a:p>
              <a:pPr lvl="0"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de-DE" sz="3200" kern="1200" dirty="0" smtClean="0"/>
                <a:t>bisher</a:t>
              </a:r>
              <a:endParaRPr lang="de-DE" sz="3200" kern="1200" dirty="0"/>
            </a:p>
          </p:txBody>
        </p:sp>
      </p:grpSp>
      <p:grpSp>
        <p:nvGrpSpPr>
          <p:cNvPr id="10" name="Gruppieren 9"/>
          <p:cNvGrpSpPr/>
          <p:nvPr/>
        </p:nvGrpSpPr>
        <p:grpSpPr>
          <a:xfrm>
            <a:off x="3080331" y="5111776"/>
            <a:ext cx="2983338" cy="531802"/>
            <a:chOff x="2687453" y="0"/>
            <a:chExt cx="2983338" cy="531802"/>
          </a:xfrm>
        </p:grpSpPr>
        <p:sp>
          <p:nvSpPr>
            <p:cNvPr id="14" name="Eingekerbter Richtungspfeil 13"/>
            <p:cNvSpPr/>
            <p:nvPr/>
          </p:nvSpPr>
          <p:spPr>
            <a:xfrm>
              <a:off x="2687453" y="0"/>
              <a:ext cx="2983338" cy="531802"/>
            </a:xfrm>
            <a:prstGeom prst="chevron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Eingekerbter Richtungspfeil 6"/>
            <p:cNvSpPr/>
            <p:nvPr/>
          </p:nvSpPr>
          <p:spPr>
            <a:xfrm>
              <a:off x="2953354" y="0"/>
              <a:ext cx="2451536" cy="53180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28016" tIns="42672" rIns="42672" bIns="42672" numCol="1" spcCol="1270" anchor="ctr" anchorCtr="0">
              <a:noAutofit/>
            </a:bodyPr>
            <a:lstStyle/>
            <a:p>
              <a:pPr lvl="0"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de-DE" sz="3200" kern="1200" dirty="0" smtClean="0">
                  <a:solidFill>
                    <a:srgbClr val="002060"/>
                  </a:solidFill>
                </a:rPr>
                <a:t>aktuell</a:t>
              </a:r>
              <a:endParaRPr lang="de-DE" sz="3200" kern="1200" dirty="0">
                <a:solidFill>
                  <a:srgbClr val="002060"/>
                </a:solidFill>
              </a:endParaRPr>
            </a:p>
          </p:txBody>
        </p:sp>
      </p:grpSp>
      <p:grpSp>
        <p:nvGrpSpPr>
          <p:cNvPr id="11" name="Gruppieren 10"/>
          <p:cNvGrpSpPr/>
          <p:nvPr/>
        </p:nvGrpSpPr>
        <p:grpSpPr>
          <a:xfrm>
            <a:off x="5765336" y="5111776"/>
            <a:ext cx="2983338" cy="531802"/>
            <a:chOff x="5372458" y="0"/>
            <a:chExt cx="2983338" cy="531802"/>
          </a:xfrm>
        </p:grpSpPr>
        <p:sp>
          <p:nvSpPr>
            <p:cNvPr id="12" name="Eingekerbter Richtungspfeil 11"/>
            <p:cNvSpPr/>
            <p:nvPr/>
          </p:nvSpPr>
          <p:spPr>
            <a:xfrm>
              <a:off x="5372458" y="0"/>
              <a:ext cx="2983338" cy="531802"/>
            </a:xfrm>
            <a:prstGeom prst="chevron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Eingekerbter Richtungspfeil 8"/>
            <p:cNvSpPr/>
            <p:nvPr/>
          </p:nvSpPr>
          <p:spPr>
            <a:xfrm>
              <a:off x="5638359" y="0"/>
              <a:ext cx="2451536" cy="53180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28016" tIns="42672" rIns="42672" bIns="42672" numCol="1" spcCol="1270" anchor="ctr" anchorCtr="0">
              <a:noAutofit/>
            </a:bodyPr>
            <a:lstStyle/>
            <a:p>
              <a:pPr lvl="0"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de-DE" sz="3200" kern="1200" dirty="0" smtClean="0"/>
                <a:t>in Zukunft</a:t>
              </a:r>
              <a:endParaRPr lang="de-DE" sz="3200" kern="12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Die Plattform - Zukunft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50825" y="2205038"/>
            <a:ext cx="8569325" cy="2224094"/>
          </a:xfrm>
        </p:spPr>
        <p:txBody>
          <a:bodyPr/>
          <a:lstStyle/>
          <a:p>
            <a:r>
              <a:rPr lang="de-DE" dirty="0" smtClean="0"/>
              <a:t>Öffnung für alle im Spitzensport tätigen Trainer ermöglichen</a:t>
            </a:r>
          </a:p>
          <a:p>
            <a:r>
              <a:rPr lang="de-DE" dirty="0" smtClean="0"/>
              <a:t>Optimierungsmöglichkeiten nutzen (z.B.: </a:t>
            </a:r>
            <a:r>
              <a:rPr lang="de-DE" dirty="0" err="1" smtClean="0"/>
              <a:t>Muckenhaupt</a:t>
            </a:r>
            <a:r>
              <a:rPr lang="de-DE" dirty="0" smtClean="0"/>
              <a:t>-Studie)</a:t>
            </a:r>
          </a:p>
          <a:p>
            <a:r>
              <a:rPr lang="de-DE" dirty="0" smtClean="0"/>
              <a:t>zusätzliche Säule „Mitarbeiter in der Lehre“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9826E47-FC49-4967-87D6-D1183692BCE7}" type="slidenum">
              <a:rPr lang="de-DE" smtClean="0"/>
              <a:pPr>
                <a:defRPr/>
              </a:pPr>
              <a:t>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Klaus Oltmanns                      </a:t>
            </a:r>
          </a:p>
          <a:p>
            <a:pPr>
              <a:defRPr/>
            </a:pPr>
            <a:r>
              <a:rPr lang="de-DE" smtClean="0"/>
              <a:t>                      </a:t>
            </a:r>
            <a:endParaRPr lang="de-DE" dirty="0"/>
          </a:p>
        </p:txBody>
      </p:sp>
      <p:graphicFrame>
        <p:nvGraphicFramePr>
          <p:cNvPr id="6" name="Diagramm 5"/>
          <p:cNvGraphicFramePr/>
          <p:nvPr/>
        </p:nvGraphicFramePr>
        <p:xfrm>
          <a:off x="428596" y="5112000"/>
          <a:ext cx="8358246" cy="5318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Optimierungsansätze</a:t>
            </a:r>
            <a:r>
              <a:rPr lang="de-DE" baseline="-25000" dirty="0" smtClean="0"/>
              <a:t>1</a:t>
            </a:r>
            <a:endParaRPr lang="de-DE" baseline="-250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beachte Zeitfaktor bei der Trainerschaft</a:t>
            </a:r>
          </a:p>
          <a:p>
            <a:r>
              <a:rPr lang="de-DE" dirty="0" smtClean="0"/>
              <a:t>bei den Trainern: Wunsch nach Austausch</a:t>
            </a:r>
          </a:p>
          <a:p>
            <a:r>
              <a:rPr lang="de-DE" dirty="0" smtClean="0"/>
              <a:t>wg. Lernprozess: </a:t>
            </a:r>
            <a:r>
              <a:rPr lang="de-DE" b="1" dirty="0" smtClean="0"/>
              <a:t>aktiver</a:t>
            </a:r>
            <a:r>
              <a:rPr lang="de-DE" dirty="0" smtClean="0"/>
              <a:t> Austausch und </a:t>
            </a:r>
            <a:r>
              <a:rPr lang="de-DE" b="1" dirty="0" smtClean="0"/>
              <a:t>aktives</a:t>
            </a:r>
            <a:r>
              <a:rPr lang="de-DE" dirty="0" smtClean="0"/>
              <a:t> Lernen</a:t>
            </a:r>
          </a:p>
          <a:p>
            <a:r>
              <a:rPr lang="de-DE" dirty="0" smtClean="0"/>
              <a:t>bei Trainern: teilweise geringe Fortbildungs-</a:t>
            </a:r>
            <a:r>
              <a:rPr lang="de-DE" dirty="0" err="1" smtClean="0"/>
              <a:t>bereitschaft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9826E47-FC49-4967-87D6-D1183692BCE7}" type="slidenum">
              <a:rPr lang="de-DE" smtClean="0"/>
              <a:pPr>
                <a:defRPr/>
              </a:pPr>
              <a:t>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Klaus Oltmanns                      </a:t>
            </a:r>
          </a:p>
          <a:p>
            <a:pPr>
              <a:defRPr/>
            </a:pPr>
            <a:r>
              <a:rPr lang="de-DE" smtClean="0"/>
              <a:t>                      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Optimierungsansätze</a:t>
            </a:r>
            <a:r>
              <a:rPr lang="de-DE" baseline="-25000" dirty="0" smtClean="0"/>
              <a:t>2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z.T. geringe Adressaten-Orientierung seitens Wissenschaft und Forschung</a:t>
            </a:r>
          </a:p>
          <a:p>
            <a:pPr lvl="1"/>
            <a:r>
              <a:rPr lang="de-DE" dirty="0" smtClean="0"/>
              <a:t>inhaltlich zu geringer Praxisbezug</a:t>
            </a:r>
          </a:p>
          <a:p>
            <a:pPr lvl="1"/>
            <a:r>
              <a:rPr lang="de-DE" dirty="0" smtClean="0"/>
              <a:t>Darstellung nicht praxisbezogen (Sprache, Visualisierung, Ausrichtung)</a:t>
            </a:r>
          </a:p>
          <a:p>
            <a:r>
              <a:rPr lang="de-DE" dirty="0" smtClean="0"/>
              <a:t>Wissen ist mehr als Wissen-</a:t>
            </a:r>
            <a:r>
              <a:rPr lang="de-DE" dirty="0" err="1" smtClean="0"/>
              <a:t>schaft</a:t>
            </a:r>
            <a:r>
              <a:rPr lang="de-DE" dirty="0" smtClean="0"/>
              <a:t> (auch: Erfahrungswissen, Trainingsphilosophie, Lehrmeinung…)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9826E47-FC49-4967-87D6-D1183692BCE7}" type="slidenum">
              <a:rPr lang="de-DE" smtClean="0"/>
              <a:pPr>
                <a:defRPr/>
              </a:pPr>
              <a:t>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Klaus Oltmanns                      </a:t>
            </a:r>
          </a:p>
          <a:p>
            <a:pPr>
              <a:defRPr/>
            </a:pPr>
            <a:r>
              <a:rPr lang="de-DE" smtClean="0"/>
              <a:t>                      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85720" y="928678"/>
            <a:ext cx="8572560" cy="1143000"/>
          </a:xfrm>
        </p:spPr>
        <p:txBody>
          <a:bodyPr/>
          <a:lstStyle/>
          <a:p>
            <a:r>
              <a:rPr lang="de-DE" dirty="0" smtClean="0"/>
              <a:t>Zentrales Umsetzungsinstrument: Inhalte-Newsletter</a:t>
            </a:r>
            <a:endParaRPr lang="de-DE" dirty="0"/>
          </a:p>
        </p:txBody>
      </p:sp>
      <p:pic>
        <p:nvPicPr>
          <p:cNvPr id="1026" name="Picture 2" descr="C:\Program Files\Microsoft Office\MEDIA\CAGCAT10\j0252349.wmf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>
            <a:biLevel thresh="50000"/>
          </a:blip>
          <a:stretch>
            <a:fillRect/>
          </a:stretch>
        </p:blipFill>
        <p:spPr bwMode="auto">
          <a:xfrm rot="6523343">
            <a:off x="-94169" y="3131137"/>
            <a:ext cx="1826971" cy="1110996"/>
          </a:xfrm>
          <a:prstGeom prst="rect">
            <a:avLst/>
          </a:prstGeom>
          <a:noFill/>
        </p:spPr>
      </p:pic>
      <p:sp>
        <p:nvSpPr>
          <p:cNvPr id="9" name="Inhaltsplatzhalter 8"/>
          <p:cNvSpPr>
            <a:spLocks noGrp="1"/>
          </p:cNvSpPr>
          <p:nvPr>
            <p:ph sz="quarter" idx="4"/>
          </p:nvPr>
        </p:nvSpPr>
        <p:spPr>
          <a:xfrm>
            <a:off x="1643042" y="2174875"/>
            <a:ext cx="7043759" cy="3951288"/>
          </a:xfrm>
        </p:spPr>
        <p:txBody>
          <a:bodyPr/>
          <a:lstStyle/>
          <a:p>
            <a:r>
              <a:rPr lang="de-DE" dirty="0" smtClean="0">
                <a:solidFill>
                  <a:srgbClr val="C00000"/>
                </a:solidFill>
              </a:rPr>
              <a:t>1. Intention</a:t>
            </a:r>
            <a:r>
              <a:rPr lang="de-DE" dirty="0" smtClean="0"/>
              <a:t>:</a:t>
            </a:r>
            <a:br>
              <a:rPr lang="de-DE" dirty="0" smtClean="0"/>
            </a:br>
            <a:r>
              <a:rPr lang="de-DE" dirty="0" smtClean="0"/>
              <a:t>aktiv Informationen aussenden, statt auf Abruf zu warten!</a:t>
            </a:r>
          </a:p>
          <a:p>
            <a:r>
              <a:rPr lang="de-DE" dirty="0" smtClean="0">
                <a:solidFill>
                  <a:srgbClr val="C00000"/>
                </a:solidFill>
              </a:rPr>
              <a:t>2. Intention</a:t>
            </a:r>
            <a:r>
              <a:rPr lang="de-DE" dirty="0" smtClean="0"/>
              <a:t>:</a:t>
            </a:r>
            <a:br>
              <a:rPr lang="de-DE" dirty="0" smtClean="0"/>
            </a:br>
            <a:r>
              <a:rPr lang="de-DE" dirty="0" smtClean="0"/>
              <a:t>regelmäßig auf die Plattform und die Angebote der TA aufmerksam machen!</a:t>
            </a:r>
          </a:p>
          <a:p>
            <a:r>
              <a:rPr lang="de-DE" dirty="0" smtClean="0">
                <a:solidFill>
                  <a:srgbClr val="C00000"/>
                </a:solidFill>
              </a:rPr>
              <a:t>3. Intention</a:t>
            </a:r>
            <a:r>
              <a:rPr lang="de-DE" dirty="0" smtClean="0"/>
              <a:t>:</a:t>
            </a:r>
            <a:br>
              <a:rPr lang="de-DE" dirty="0" smtClean="0"/>
            </a:br>
            <a:r>
              <a:rPr lang="de-DE" dirty="0" smtClean="0"/>
              <a:t>Informationen kompakt und leicht verdaulich!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9826E47-FC49-4967-87D6-D1183692BCE7}" type="slidenum">
              <a:rPr lang="de-DE" smtClean="0"/>
              <a:pPr>
                <a:defRPr/>
              </a:pPr>
              <a:t>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Klaus Oltmanns                      </a:t>
            </a:r>
          </a:p>
          <a:p>
            <a:pPr>
              <a:defRPr/>
            </a:pPr>
            <a:r>
              <a:rPr lang="de-DE" smtClean="0"/>
              <a:t>                      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85720" y="928678"/>
            <a:ext cx="8572560" cy="1143000"/>
          </a:xfrm>
        </p:spPr>
        <p:txBody>
          <a:bodyPr/>
          <a:lstStyle/>
          <a:p>
            <a:r>
              <a:rPr lang="de-DE" dirty="0" smtClean="0"/>
              <a:t>Zentrales Umsetzungsinstrument: Inhalte-Newsletter</a:t>
            </a:r>
            <a:endParaRPr lang="de-DE" dirty="0"/>
          </a:p>
        </p:txBody>
      </p:sp>
      <p:pic>
        <p:nvPicPr>
          <p:cNvPr id="1026" name="Picture 2" descr="C:\Program Files\Microsoft Office\MEDIA\CAGCAT10\j0252349.wmf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>
            <a:biLevel thresh="50000"/>
          </a:blip>
          <a:stretch>
            <a:fillRect/>
          </a:stretch>
        </p:blipFill>
        <p:spPr bwMode="auto">
          <a:xfrm rot="6523343">
            <a:off x="-94169" y="3131137"/>
            <a:ext cx="1826971" cy="1110996"/>
          </a:xfrm>
          <a:prstGeom prst="rect">
            <a:avLst/>
          </a:prstGeom>
          <a:noFill/>
        </p:spPr>
      </p:pic>
      <p:sp>
        <p:nvSpPr>
          <p:cNvPr id="9" name="Inhaltsplatzhalter 8"/>
          <p:cNvSpPr>
            <a:spLocks noGrp="1"/>
          </p:cNvSpPr>
          <p:nvPr>
            <p:ph sz="quarter" idx="4"/>
          </p:nvPr>
        </p:nvSpPr>
        <p:spPr>
          <a:xfrm>
            <a:off x="1643042" y="2174875"/>
            <a:ext cx="7043759" cy="3951288"/>
          </a:xfrm>
        </p:spPr>
        <p:txBody>
          <a:bodyPr/>
          <a:lstStyle/>
          <a:p>
            <a:pPr>
              <a:buNone/>
            </a:pPr>
            <a:r>
              <a:rPr lang="de-DE" dirty="0" smtClean="0"/>
              <a:t>Inhalte  zum Start:</a:t>
            </a:r>
          </a:p>
          <a:p>
            <a:r>
              <a:rPr lang="de-DE" dirty="0" smtClean="0"/>
              <a:t>„Für Sie gelesen“: (wiss.) Veröffentlichungen kompakt </a:t>
            </a:r>
            <a:r>
              <a:rPr lang="de-DE" sz="1800" dirty="0" smtClean="0"/>
              <a:t>(ausgewählt, komprimiert, strukturiert, praxisbezogen, </a:t>
            </a:r>
            <a:r>
              <a:rPr lang="de-DE" sz="1800" dirty="0" err="1" smtClean="0"/>
              <a:t>entfrachtet</a:t>
            </a:r>
            <a:r>
              <a:rPr lang="de-DE" sz="1800" dirty="0" smtClean="0"/>
              <a:t>)</a:t>
            </a:r>
          </a:p>
          <a:p>
            <a:pPr>
              <a:tabLst>
                <a:tab pos="6280150" algn="l"/>
              </a:tabLst>
            </a:pPr>
            <a:r>
              <a:rPr lang="de-DE" dirty="0" smtClean="0"/>
              <a:t>Veranstaltungsberichte </a:t>
            </a:r>
            <a:r>
              <a:rPr lang="de-DE" sz="1800" dirty="0" smtClean="0"/>
              <a:t>(wie vor)</a:t>
            </a:r>
          </a:p>
          <a:p>
            <a:r>
              <a:rPr lang="de-DE" dirty="0" smtClean="0"/>
              <a:t>Ankündigungen</a:t>
            </a:r>
          </a:p>
          <a:p>
            <a:endParaRPr lang="de-DE" dirty="0" smtClean="0"/>
          </a:p>
          <a:p>
            <a:pPr>
              <a:buNone/>
            </a:pPr>
            <a:r>
              <a:rPr lang="de-DE" dirty="0" smtClean="0"/>
              <a:t>! zur Verfügung stellen, was eh da ist !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9826E47-FC49-4967-87D6-D1183692BCE7}" type="slidenum">
              <a:rPr lang="de-DE" smtClean="0"/>
              <a:pPr>
                <a:defRPr/>
              </a:pPr>
              <a:t>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Klaus Oltmanns                      </a:t>
            </a:r>
          </a:p>
          <a:p>
            <a:pPr>
              <a:defRPr/>
            </a:pPr>
            <a:r>
              <a:rPr lang="de-DE" smtClean="0"/>
              <a:t>                      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85720" y="928678"/>
            <a:ext cx="8572560" cy="1143000"/>
          </a:xfrm>
        </p:spPr>
        <p:txBody>
          <a:bodyPr/>
          <a:lstStyle/>
          <a:p>
            <a:r>
              <a:rPr lang="de-DE" dirty="0" smtClean="0"/>
              <a:t>Zentrales Umsetzungsinstrument: Inhalte-Newsletter</a:t>
            </a:r>
            <a:endParaRPr lang="de-DE" dirty="0"/>
          </a:p>
        </p:txBody>
      </p:sp>
      <p:pic>
        <p:nvPicPr>
          <p:cNvPr id="1026" name="Picture 2" descr="C:\Program Files\Microsoft Office\MEDIA\CAGCAT10\j0252349.wmf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>
            <a:biLevel thresh="50000"/>
          </a:blip>
          <a:stretch>
            <a:fillRect/>
          </a:stretch>
        </p:blipFill>
        <p:spPr bwMode="auto">
          <a:xfrm rot="6523343">
            <a:off x="-94169" y="3131137"/>
            <a:ext cx="1826971" cy="1110996"/>
          </a:xfrm>
          <a:prstGeom prst="rect">
            <a:avLst/>
          </a:prstGeom>
          <a:noFill/>
        </p:spPr>
      </p:pic>
      <p:sp>
        <p:nvSpPr>
          <p:cNvPr id="9" name="Inhaltsplatzhalter 8"/>
          <p:cNvSpPr>
            <a:spLocks noGrp="1"/>
          </p:cNvSpPr>
          <p:nvPr>
            <p:ph sz="quarter" idx="4"/>
          </p:nvPr>
        </p:nvSpPr>
        <p:spPr>
          <a:xfrm>
            <a:off x="1643042" y="2174875"/>
            <a:ext cx="7043759" cy="3951288"/>
          </a:xfrm>
        </p:spPr>
        <p:txBody>
          <a:bodyPr/>
          <a:lstStyle/>
          <a:p>
            <a:pPr>
              <a:buNone/>
            </a:pPr>
            <a:r>
              <a:rPr lang="de-DE" dirty="0" smtClean="0"/>
              <a:t>Ideen, die dann folgen </a:t>
            </a:r>
            <a:r>
              <a:rPr lang="de-DE" i="1" dirty="0" smtClean="0"/>
              <a:t>könnten</a:t>
            </a:r>
            <a:r>
              <a:rPr lang="de-DE" dirty="0" smtClean="0"/>
              <a:t>:</a:t>
            </a:r>
          </a:p>
          <a:p>
            <a:r>
              <a:rPr lang="de-DE" dirty="0" smtClean="0"/>
              <a:t>aktivierende Maßnahmen auf der Plattform ankündigen und promoten</a:t>
            </a:r>
          </a:p>
          <a:p>
            <a:r>
              <a:rPr lang="de-DE" dirty="0" smtClean="0"/>
              <a:t>Interviews und Stellungnahmen zu Top-Themen oder aktuell heißen Themen</a:t>
            </a:r>
          </a:p>
          <a:p>
            <a:r>
              <a:rPr lang="de-DE" dirty="0" smtClean="0"/>
              <a:t>Umfragen</a:t>
            </a:r>
            <a:r>
              <a:rPr lang="de-DE" smtClean="0"/>
              <a:t>, Foren ...</a:t>
            </a:r>
            <a:endParaRPr lang="de-DE" dirty="0" smtClean="0"/>
          </a:p>
          <a:p>
            <a:r>
              <a:rPr lang="de-DE" dirty="0" smtClean="0"/>
              <a:t>„anfallende“ Archivierung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9826E47-FC49-4967-87D6-D1183692BCE7}" type="slidenum">
              <a:rPr lang="de-DE" smtClean="0"/>
              <a:pPr>
                <a:defRPr/>
              </a:pPr>
              <a:t>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Klaus Oltmanns                      </a:t>
            </a:r>
          </a:p>
          <a:p>
            <a:pPr>
              <a:defRPr/>
            </a:pPr>
            <a:r>
              <a:rPr lang="de-DE" smtClean="0"/>
              <a:t>                      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theme/theme1.xml><?xml version="1.0" encoding="utf-8"?>
<a:theme xmlns:a="http://schemas.openxmlformats.org/drawingml/2006/main" name="TA_ppt">
  <a:themeElements>
    <a:clrScheme name="vorlage2008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orlage2008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vorlage2008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orlage2008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orlage2008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orlage2008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orlage2008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orlage2008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orlage2008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orlage2008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orlage2008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orlage2008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orlage2008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orlage2008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TA_ppt</Template>
  <TotalTime>0</TotalTime>
  <Words>326</Words>
  <Application>Microsoft Office PowerPoint</Application>
  <PresentationFormat>Bildschirmpräsentation (4:3)</PresentationFormat>
  <Paragraphs>90</Paragraphs>
  <Slides>12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12</vt:i4>
      </vt:variant>
    </vt:vector>
  </HeadingPairs>
  <TitlesOfParts>
    <vt:vector size="13" baseType="lpstr">
      <vt:lpstr>TA_ppt</vt:lpstr>
      <vt:lpstr>Folie 1</vt:lpstr>
      <vt:lpstr>Die Plattform - bisher</vt:lpstr>
      <vt:lpstr>Die Plattform - aktuell</vt:lpstr>
      <vt:lpstr>Die Plattform - Zukunft</vt:lpstr>
      <vt:lpstr>Optimierungsansätze1</vt:lpstr>
      <vt:lpstr>Optimierungsansätze2</vt:lpstr>
      <vt:lpstr>Zentrales Umsetzungsinstrument: Inhalte-Newsletter</vt:lpstr>
      <vt:lpstr>Zentrales Umsetzungsinstrument: Inhalte-Newsletter</vt:lpstr>
      <vt:lpstr>Zentrales Umsetzungsinstrument: Inhalte-Newsletter</vt:lpstr>
      <vt:lpstr>Wenn‘s dann erst mal läuft …</vt:lpstr>
      <vt:lpstr>Nur so wird es auf Dauer gelingen:</vt:lpstr>
      <vt:lpstr>Folie 12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klaus</dc:creator>
  <cp:lastModifiedBy>Christoph Dolch</cp:lastModifiedBy>
  <cp:revision>17</cp:revision>
  <dcterms:created xsi:type="dcterms:W3CDTF">2010-04-11T10:11:43Z</dcterms:created>
  <dcterms:modified xsi:type="dcterms:W3CDTF">2010-04-20T13:16:46Z</dcterms:modified>
</cp:coreProperties>
</file>