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0" r:id="rId13"/>
    <p:sldId id="274" r:id="rId14"/>
    <p:sldId id="270" r:id="rId15"/>
    <p:sldId id="269" r:id="rId16"/>
    <p:sldId id="268" r:id="rId17"/>
    <p:sldId id="271" r:id="rId18"/>
    <p:sldId id="272" r:id="rId19"/>
    <p:sldId id="273" r:id="rId20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0000FF"/>
    <a:srgbClr val="33CC33"/>
    <a:srgbClr val="00CC00"/>
    <a:srgbClr val="00FF00"/>
    <a:srgbClr val="5F5F5F"/>
    <a:srgbClr val="B70F27"/>
    <a:srgbClr val="99121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84" autoAdjust="0"/>
    <p:restoredTop sz="94638" autoAdjust="0"/>
  </p:normalViewPr>
  <p:slideViewPr>
    <p:cSldViewPr>
      <p:cViewPr varScale="1">
        <p:scale>
          <a:sx n="71" d="100"/>
          <a:sy n="71" d="100"/>
        </p:scale>
        <p:origin x="-102" y="-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fld id="{CAB7FE54-6D31-47D6-B37F-4EF03E34E1D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184615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244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4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44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244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fld id="{841280FC-4D60-46EB-ADB9-BFA2988E34E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973084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42988" y="2492375"/>
            <a:ext cx="7631112" cy="1008063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7171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19250" y="4076700"/>
            <a:ext cx="6400800" cy="1017588"/>
          </a:xfrm>
        </p:spPr>
        <p:txBody>
          <a:bodyPr/>
          <a:lstStyle>
            <a:lvl1pPr marL="0" indent="0" algn="ctr">
              <a:buFontTx/>
              <a:buNone/>
              <a:defRPr sz="2000">
                <a:solidFill>
                  <a:srgbClr val="B70F27"/>
                </a:solidFill>
              </a:defRPr>
            </a:lvl1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pic>
        <p:nvPicPr>
          <p:cNvPr id="371741" name="Picture 29" descr="ppt-leis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3788"/>
            <a:ext cx="9143999" cy="585787"/>
          </a:xfrm>
          <a:prstGeom prst="rect">
            <a:avLst/>
          </a:prstGeom>
          <a:noFill/>
        </p:spPr>
      </p:pic>
      <p:pic>
        <p:nvPicPr>
          <p:cNvPr id="371742" name="Picture 30" descr="ppt-leiste"/>
          <p:cNvPicPr preferRelativeResize="0"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98538"/>
            <a:ext cx="9144000" cy="17462"/>
          </a:xfrm>
          <a:prstGeom prst="rect">
            <a:avLst/>
          </a:prstGeom>
          <a:noFill/>
        </p:spPr>
      </p:pic>
      <p:sp>
        <p:nvSpPr>
          <p:cNvPr id="371743" name="Rectangle 3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Vorname Name - Titel des Vortrags</a:t>
            </a:r>
          </a:p>
        </p:txBody>
      </p:sp>
      <p:sp>
        <p:nvSpPr>
          <p:cNvPr id="371744" name="Text Box 32"/>
          <p:cNvSpPr txBox="1">
            <a:spLocks noChangeArrowheads="1"/>
          </p:cNvSpPr>
          <p:nvPr userDrawn="1"/>
        </p:nvSpPr>
        <p:spPr bwMode="auto">
          <a:xfrm>
            <a:off x="25400" y="6500813"/>
            <a:ext cx="9118600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de-DE" sz="1000" dirty="0">
                <a:latin typeface="TheSansSemiBold-Plain" pitchFamily="34" charset="0"/>
              </a:rPr>
              <a:t>Trainerakademie Köln des </a:t>
            </a:r>
            <a:r>
              <a:rPr lang="de-DE" sz="1000">
                <a:latin typeface="TheSansSemiBold-Plain" pitchFamily="34" charset="0"/>
              </a:rPr>
              <a:t>DOSB · </a:t>
            </a:r>
            <a:r>
              <a:rPr lang="de-DE" sz="1000" dirty="0">
                <a:latin typeface="TheSansSemiBold-Plain" pitchFamily="34" charset="0"/>
              </a:rPr>
              <a:t>Guts-Muths-Weg 1 · 50933 Köln · Fon (+49) 221. 94875-0 · Fax (+49) 221. 94875–20 · info@trainerakademie-koeln.de</a:t>
            </a:r>
          </a:p>
        </p:txBody>
      </p:sp>
      <p:pic>
        <p:nvPicPr>
          <p:cNvPr id="10" name="Picture 67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6863" y="160447"/>
            <a:ext cx="3240022" cy="658263"/>
          </a:xfrm>
          <a:prstGeom prst="rect">
            <a:avLst/>
          </a:prstGeom>
          <a:noFill/>
        </p:spPr>
      </p:pic>
      <p:pic>
        <p:nvPicPr>
          <p:cNvPr id="12" name="Picture 2" descr="O:\LOGOS_DESIGN\DOSB\DOSB_Ringe_Logo_Farbe_rgb_72dpi_sz.png"/>
          <p:cNvPicPr>
            <a:picLocks noChangeAspect="1" noChangeArrowheads="1"/>
          </p:cNvPicPr>
          <p:nvPr userDrawn="1"/>
        </p:nvPicPr>
        <p:blipFill>
          <a:blip r:embed="rId4" cstate="print"/>
          <a:srcRect t="21212" b="21212"/>
          <a:stretch>
            <a:fillRect/>
          </a:stretch>
        </p:blipFill>
        <p:spPr bwMode="auto">
          <a:xfrm>
            <a:off x="7201722" y="98630"/>
            <a:ext cx="1735763" cy="85509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57A3411-7E1D-4D41-8F32-6AF106008EF1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Vorname Name - Titel des Vortrags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955361"/>
            <a:ext cx="4208463" cy="4083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955361"/>
            <a:ext cx="4208462" cy="408392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DAA97C-028E-4532-B66C-AA77441F4CE4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Vorname Name - Titel des Vortrags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69749"/>
            <a:ext cx="8229600" cy="67507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98830"/>
            <a:ext cx="4040188" cy="63006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573905"/>
            <a:ext cx="4040188" cy="3552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88913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573905"/>
            <a:ext cx="4041775" cy="3552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5A8040C-5DF4-4BF0-9EFA-3C80B1583A80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Vorname Name - Titel des Vortrags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A18FEE-9078-46C6-BF5B-2DAC3639C508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Vorname Name - Titel des Vortrags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A64452-3265-48FC-A5E3-BAC0A0FEE9BC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Vorname Name - Titel des Vortrags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41825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133745"/>
            <a:ext cx="5111750" cy="4992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2393885"/>
            <a:ext cx="3008313" cy="37322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180929-7BBC-4F18-B2B2-0B64B0545569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Vorname Name - Titel des Vortrags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6176" name="Picture 64" descr="ppt-leiste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6173788"/>
            <a:ext cx="9028113" cy="585787"/>
          </a:xfrm>
          <a:prstGeom prst="rect">
            <a:avLst/>
          </a:prstGeom>
          <a:noFill/>
        </p:spPr>
      </p:pic>
      <p:sp>
        <p:nvSpPr>
          <p:cNvPr id="3461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268413"/>
            <a:ext cx="85963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3461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988840"/>
            <a:ext cx="8569325" cy="4005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4615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93063" y="6221413"/>
            <a:ext cx="989012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EBDC9AB1-99A1-449D-8A19-F19693A7DE72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34615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400" y="6221413"/>
            <a:ext cx="6707188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/>
              <a:t>Vorname Name - Titel des Vortrags</a:t>
            </a:r>
          </a:p>
        </p:txBody>
      </p:sp>
      <p:pic>
        <p:nvPicPr>
          <p:cNvPr id="346179" name="Picture 67" descr="Logo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96863" y="160447"/>
            <a:ext cx="3240022" cy="658263"/>
          </a:xfrm>
          <a:prstGeom prst="rect">
            <a:avLst/>
          </a:prstGeom>
          <a:noFill/>
        </p:spPr>
      </p:pic>
      <p:pic>
        <p:nvPicPr>
          <p:cNvPr id="346181" name="Picture 69" descr="ppt-leiste"/>
          <p:cNvPicPr preferRelativeResize="0">
            <a:picLocks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998538"/>
            <a:ext cx="9144000" cy="14287"/>
          </a:xfrm>
          <a:prstGeom prst="rect">
            <a:avLst/>
          </a:prstGeom>
          <a:noFill/>
        </p:spPr>
      </p:pic>
      <p:sp>
        <p:nvSpPr>
          <p:cNvPr id="346182" name="Text Box 70"/>
          <p:cNvSpPr txBox="1">
            <a:spLocks noChangeArrowheads="1"/>
          </p:cNvSpPr>
          <p:nvPr userDrawn="1"/>
        </p:nvSpPr>
        <p:spPr bwMode="auto">
          <a:xfrm>
            <a:off x="25400" y="6500813"/>
            <a:ext cx="9002713" cy="228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de-DE" sz="900">
                <a:latin typeface="Lucida Sans" pitchFamily="34" charset="0"/>
              </a:rPr>
              <a:t>Trainerakademie Köln des DOSB · Guts-Muths-Weg 1 · 50933 Köln · Fon (+49) 221. 94875-0 · Fax (+49) 221. 94875–20 · info@trainerakademie-koeln.de</a:t>
            </a:r>
          </a:p>
        </p:txBody>
      </p:sp>
      <p:pic>
        <p:nvPicPr>
          <p:cNvPr id="1026" name="Picture 2" descr="O:\LOGOS_DESIGN\DOSB\DOSB_Ringe_Logo_Farbe_rgb_72dpi_sz.png"/>
          <p:cNvPicPr>
            <a:picLocks noChangeAspect="1" noChangeArrowheads="1"/>
          </p:cNvPicPr>
          <p:nvPr userDrawn="1"/>
        </p:nvPicPr>
        <p:blipFill>
          <a:blip r:embed="rId11" cstate="print"/>
          <a:srcRect t="21212" b="21212"/>
          <a:stretch>
            <a:fillRect/>
          </a:stretch>
        </p:blipFill>
        <p:spPr bwMode="auto">
          <a:xfrm>
            <a:off x="7201722" y="98630"/>
            <a:ext cx="1735763" cy="85509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6" r:id="rId3"/>
    <p:sldLayoutId id="2147483657" r:id="rId4"/>
    <p:sldLayoutId id="2147483658" r:id="rId5"/>
    <p:sldLayoutId id="2147483659" r:id="rId6"/>
    <p:sldLayoutId id="2147483660" r:id="rId7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Lucida San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j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j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j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Zum Umgang mit Athlet*innen in Zeiten von Corona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Dipl.-Psych. Lothar Linz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Tokio 2020 ist nicht alles!</a:t>
            </a:r>
            <a:endParaRPr lang="de-DE" dirty="0"/>
          </a:p>
        </p:txBody>
      </p:sp>
      <p:pic>
        <p:nvPicPr>
          <p:cNvPr id="5" name="Inhaltsplatzhalter 4" descr="tokio 202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8" y="2348880"/>
            <a:ext cx="4464496" cy="2500117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3411-7E1D-4D41-8F32-6AF106008EF1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323528" y="5445224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n-lt"/>
              </a:rPr>
              <a:t>Aber eine Saison ganz ohne Wettkämpfe?</a:t>
            </a:r>
            <a:endParaRPr lang="de-DE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Macht immer nur trainieren auch Freude?</a:t>
            </a:r>
            <a:endParaRPr lang="de-DE" dirty="0"/>
          </a:p>
        </p:txBody>
      </p:sp>
      <p:pic>
        <p:nvPicPr>
          <p:cNvPr id="5" name="Inhaltsplatzhalter 4" descr="20200306_1930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400000">
            <a:off x="2770319" y="2519899"/>
            <a:ext cx="3672410" cy="2754307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3411-7E1D-4D41-8F32-6AF106008EF1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also können wir Trainer tun? Teil 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sz="2400" dirty="0" smtClean="0"/>
              <a:t>Gefühle akzeptieren</a:t>
            </a:r>
          </a:p>
          <a:p>
            <a:r>
              <a:rPr lang="de-DE" sz="2400" dirty="0" smtClean="0"/>
              <a:t>Stärken </a:t>
            </a:r>
            <a:r>
              <a:rPr lang="de-DE" sz="2400" dirty="0" err="1" smtClean="0"/>
              <a:t>stärken</a:t>
            </a:r>
            <a:endParaRPr lang="de-DE" sz="2400" dirty="0" smtClean="0"/>
          </a:p>
          <a:p>
            <a:r>
              <a:rPr lang="de-DE" sz="2400" dirty="0" smtClean="0"/>
              <a:t>Wozu wollen wir die Zeit </a:t>
            </a:r>
            <a:r>
              <a:rPr lang="de-DE" sz="2400" i="1" dirty="0" smtClean="0"/>
              <a:t>nutzen</a:t>
            </a:r>
            <a:r>
              <a:rPr lang="de-DE" sz="2400" dirty="0" smtClean="0"/>
              <a:t>?</a:t>
            </a:r>
          </a:p>
          <a:p>
            <a:r>
              <a:rPr lang="de-DE" sz="2400" dirty="0" smtClean="0"/>
              <a:t>An Baustellen arbeiten</a:t>
            </a:r>
          </a:p>
          <a:p>
            <a:r>
              <a:rPr lang="de-DE" sz="2400" dirty="0" err="1" smtClean="0"/>
              <a:t>Reframing</a:t>
            </a:r>
            <a:r>
              <a:rPr lang="de-DE" sz="2400" dirty="0" smtClean="0"/>
              <a:t>: Was könnte an dieser Phase für mich/uns positiv sein?</a:t>
            </a:r>
          </a:p>
        </p:txBody>
      </p:sp>
      <p:pic>
        <p:nvPicPr>
          <p:cNvPr id="6" name="Inhaltsplatzhalter 5" descr="kais al saad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06231" y="2883390"/>
            <a:ext cx="2917966" cy="1553722"/>
          </a:xfr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AA97C-028E-4532-B66C-AA77441F4CE4}" type="slidenum">
              <a:rPr lang="de-DE" smtClean="0"/>
              <a:pPr/>
              <a:t>12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2. Motivation in Zeiten ohne Ziel(-</a:t>
            </a:r>
            <a:r>
              <a:rPr lang="de-DE" dirty="0" err="1" smtClean="0"/>
              <a:t>wettkämpfe</a:t>
            </a:r>
            <a:r>
              <a:rPr lang="de-DE" dirty="0" smtClean="0"/>
              <a:t>)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de-DE" dirty="0" smtClean="0"/>
          </a:p>
          <a:p>
            <a:pPr algn="ctr">
              <a:buNone/>
            </a:pPr>
            <a:r>
              <a:rPr lang="de-DE" dirty="0" smtClean="0"/>
              <a:t>Die Motivationsgleichung:</a:t>
            </a:r>
          </a:p>
          <a:p>
            <a:pPr algn="ctr">
              <a:buNone/>
            </a:pPr>
            <a:r>
              <a:rPr lang="de-DE" dirty="0" smtClean="0"/>
              <a:t>Motivation = </a:t>
            </a:r>
            <a:r>
              <a:rPr lang="de-DE" b="1" dirty="0" smtClean="0"/>
              <a:t>Ziel</a:t>
            </a:r>
            <a:r>
              <a:rPr lang="de-DE" dirty="0" smtClean="0"/>
              <a:t> + Anreiz + </a:t>
            </a:r>
            <a:r>
              <a:rPr lang="de-DE" b="1" dirty="0" smtClean="0"/>
              <a:t>Erwartung???</a:t>
            </a:r>
            <a:endParaRPr lang="de-DE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3411-7E1D-4D41-8F32-6AF106008EF1}" type="slidenum">
              <a:rPr lang="de-DE" smtClean="0"/>
              <a:pPr/>
              <a:t>13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also können wir Trainer tun? Teil II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sz="2400" dirty="0" smtClean="0"/>
              <a:t>Beziehungen gestalten / vertiefen</a:t>
            </a:r>
          </a:p>
          <a:p>
            <a:r>
              <a:rPr lang="de-DE" sz="2400" dirty="0" smtClean="0"/>
              <a:t>Struktur schaffen</a:t>
            </a:r>
          </a:p>
          <a:p>
            <a:r>
              <a:rPr lang="de-DE" sz="2400" dirty="0" smtClean="0"/>
              <a:t>Kreativität erlauben</a:t>
            </a:r>
          </a:p>
          <a:p>
            <a:r>
              <a:rPr lang="de-DE" sz="2400" dirty="0" smtClean="0"/>
              <a:t>Zwischenziele entwickeln</a:t>
            </a:r>
          </a:p>
          <a:p>
            <a:r>
              <a:rPr lang="de-DE" sz="2400" dirty="0" smtClean="0"/>
              <a:t>(Kleine) Wettkämpfe schaffen</a:t>
            </a:r>
          </a:p>
          <a:p>
            <a:r>
              <a:rPr lang="de-DE" sz="2400" dirty="0" smtClean="0"/>
              <a:t>Achtung Wirkung: Was leben wir vor?</a:t>
            </a:r>
            <a:endParaRPr lang="de-DE" sz="2400" dirty="0"/>
          </a:p>
        </p:txBody>
      </p:sp>
      <p:pic>
        <p:nvPicPr>
          <p:cNvPr id="6" name="Inhaltsplatzhalter 5" descr="kais al saadi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06231" y="2883390"/>
            <a:ext cx="2917966" cy="1553722"/>
          </a:xfr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AA97C-028E-4532-B66C-AA77441F4CE4}" type="slidenum">
              <a:rPr lang="de-DE" smtClean="0"/>
              <a:pPr/>
              <a:t>14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Definition eines angestrebten Ziel- bzw. Startzustands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1520" y="2513423"/>
            <a:ext cx="4208463" cy="408392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sz="2400" dirty="0" smtClean="0"/>
              <a:t>Physische Fitness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400" dirty="0" smtClean="0"/>
              <a:t>Mentale Bereitschaft („</a:t>
            </a:r>
            <a:r>
              <a:rPr lang="de-DE" sz="2400" dirty="0" err="1" smtClean="0"/>
              <a:t>Readyness</a:t>
            </a:r>
            <a:r>
              <a:rPr lang="de-DE" sz="2400" dirty="0" smtClean="0"/>
              <a:t>“)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400" dirty="0" smtClean="0"/>
              <a:t>Mindestens in einem Aspekt verbessert sein</a:t>
            </a:r>
            <a:endParaRPr lang="de-DE" sz="2400" dirty="0"/>
          </a:p>
        </p:txBody>
      </p:sp>
      <p:pic>
        <p:nvPicPr>
          <p:cNvPr id="6" name="Inhaltsplatzhalter 5" descr="start 100 mete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39568" y="2483510"/>
            <a:ext cx="3092871" cy="2169626"/>
          </a:xfr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AA97C-028E-4532-B66C-AA77441F4CE4}" type="slidenum">
              <a:rPr lang="de-DE" smtClean="0"/>
              <a:pPr/>
              <a:t>15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Eine hilfreiche Frage:</a:t>
            </a:r>
            <a:br>
              <a:rPr lang="de-DE" dirty="0" smtClean="0"/>
            </a:br>
            <a:r>
              <a:rPr lang="de-DE" dirty="0" smtClean="0"/>
              <a:t>Was hat mir Corona gebracht für die Zeit danach?</a:t>
            </a:r>
            <a:endParaRPr lang="de-DE" dirty="0"/>
          </a:p>
        </p:txBody>
      </p:sp>
      <p:pic>
        <p:nvPicPr>
          <p:cNvPr id="7" name="Inhaltsplatzhalter 6" descr="erkenntnis carto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4930"/>
          <a:stretch>
            <a:fillRect/>
          </a:stretch>
        </p:blipFill>
        <p:spPr>
          <a:xfrm>
            <a:off x="3059832" y="2462694"/>
            <a:ext cx="2808312" cy="2766506"/>
          </a:xfr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AA97C-028E-4532-B66C-AA77441F4CE4}" type="slidenum">
              <a:rPr lang="de-DE" smtClean="0"/>
              <a:pPr/>
              <a:t>16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 Zeiten von Corona: Teambildung mal anders…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Einstiegsfragen:</a:t>
            </a:r>
          </a:p>
          <a:p>
            <a:r>
              <a:rPr lang="de-DE" dirty="0" smtClean="0"/>
              <a:t>Wie viel Team braucht es gerade?</a:t>
            </a:r>
          </a:p>
          <a:p>
            <a:r>
              <a:rPr lang="de-DE" dirty="0" smtClean="0"/>
              <a:t>Wann braucht es wieder ein Teamgefühl?</a:t>
            </a:r>
            <a:endParaRPr lang="de-DE" dirty="0"/>
          </a:p>
        </p:txBody>
      </p:sp>
      <p:pic>
        <p:nvPicPr>
          <p:cNvPr id="7" name="Inhaltsplatzhalter 6" descr="eishockeyteam vor to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06231" y="2708921"/>
            <a:ext cx="3245814" cy="2159942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3411-7E1D-4D41-8F32-6AF106008EF1}" type="slidenum">
              <a:rPr lang="de-DE" smtClean="0"/>
              <a:pPr/>
              <a:t>17</a:t>
            </a:fld>
            <a:endParaRPr lang="de-DE"/>
          </a:p>
        </p:txBody>
      </p:sp>
      <p:cxnSp>
        <p:nvCxnSpPr>
          <p:cNvPr id="9" name="Gerade Verbindung 8"/>
          <p:cNvCxnSpPr/>
          <p:nvPr/>
        </p:nvCxnSpPr>
        <p:spPr bwMode="auto">
          <a:xfrm>
            <a:off x="5436096" y="2708920"/>
            <a:ext cx="3240360" cy="216024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Gerade Verbindung 10"/>
          <p:cNvCxnSpPr/>
          <p:nvPr/>
        </p:nvCxnSpPr>
        <p:spPr bwMode="auto">
          <a:xfrm flipV="1">
            <a:off x="5436096" y="2708920"/>
            <a:ext cx="3240360" cy="216024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 Zeiten von Corona: Teambildung mal anders…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Erste Ideen:</a:t>
            </a:r>
          </a:p>
          <a:p>
            <a:r>
              <a:rPr lang="de-DE" dirty="0" smtClean="0"/>
              <a:t>„Team-Board“ mit wöchentlichen Inputs</a:t>
            </a:r>
          </a:p>
          <a:p>
            <a:r>
              <a:rPr lang="de-DE" dirty="0" smtClean="0"/>
              <a:t>Wir „erzählen“ uns voneinander</a:t>
            </a:r>
          </a:p>
          <a:p>
            <a:r>
              <a:rPr lang="de-DE" dirty="0" smtClean="0"/>
              <a:t>Online-</a:t>
            </a:r>
            <a:r>
              <a:rPr lang="de-DE" dirty="0" err="1" smtClean="0"/>
              <a:t>Competitions</a:t>
            </a:r>
            <a:endParaRPr lang="de-DE" dirty="0" smtClean="0"/>
          </a:p>
          <a:p>
            <a:r>
              <a:rPr lang="de-DE" dirty="0" smtClean="0"/>
              <a:t>…</a:t>
            </a:r>
            <a:endParaRPr lang="de-DE" dirty="0"/>
          </a:p>
        </p:txBody>
      </p:sp>
      <p:pic>
        <p:nvPicPr>
          <p:cNvPr id="7" name="Inhaltsplatzhalter 6" descr="eishockeyteam vor to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406231" y="2708921"/>
            <a:ext cx="3245814" cy="2159942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3411-7E1D-4D41-8F32-6AF106008EF1}" type="slidenum">
              <a:rPr lang="de-DE" smtClean="0"/>
              <a:pPr/>
              <a:t>18</a:t>
            </a:fld>
            <a:endParaRPr lang="de-DE"/>
          </a:p>
        </p:txBody>
      </p:sp>
      <p:cxnSp>
        <p:nvCxnSpPr>
          <p:cNvPr id="9" name="Gerade Verbindung 8"/>
          <p:cNvCxnSpPr/>
          <p:nvPr/>
        </p:nvCxnSpPr>
        <p:spPr bwMode="auto">
          <a:xfrm>
            <a:off x="5436096" y="2708920"/>
            <a:ext cx="3240360" cy="216024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Gerade Verbindung 10"/>
          <p:cNvCxnSpPr/>
          <p:nvPr/>
        </p:nvCxnSpPr>
        <p:spPr bwMode="auto">
          <a:xfrm flipV="1">
            <a:off x="5436096" y="2708920"/>
            <a:ext cx="3240360" cy="2160240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Viel Spaß beim Umsetzen in diesen „</a:t>
            </a:r>
            <a:r>
              <a:rPr lang="de-DE" dirty="0" err="1" smtClean="0"/>
              <a:t>ver</a:t>
            </a:r>
            <a:r>
              <a:rPr lang="de-DE" dirty="0" smtClean="0"/>
              <a:t>-rückten“ Zeiten!</a:t>
            </a:r>
            <a:endParaRPr lang="de-DE" dirty="0"/>
          </a:p>
        </p:txBody>
      </p:sp>
      <p:pic>
        <p:nvPicPr>
          <p:cNvPr id="8" name="Inhaltsplatzhalter 7" descr="hitzfeld dirigier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94004" y="2708920"/>
            <a:ext cx="3323560" cy="2448272"/>
          </a:xfr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AA97C-028E-4532-B66C-AA77441F4CE4}" type="slidenum">
              <a:rPr lang="de-DE" smtClean="0"/>
              <a:pPr/>
              <a:t>19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Wir alle haben keine Erfahrung mit einer solchen Situation!!!</a:t>
            </a:r>
            <a:endParaRPr lang="de-DE" dirty="0"/>
          </a:p>
        </p:txBody>
      </p:sp>
      <p:pic>
        <p:nvPicPr>
          <p:cNvPr id="5" name="Inhaltsplatzhalter 4" descr="fragen hä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43745" y="2276872"/>
            <a:ext cx="4116487" cy="3544310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3411-7E1D-4D41-8F32-6AF106008EF1}" type="slidenum">
              <a:rPr lang="de-DE" smtClean="0"/>
              <a:pPr/>
              <a:t>2</a:t>
            </a:fld>
            <a:endParaRPr lang="de-D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Basis allen aktuellen Handelns ist also unsere Unwissenheit!</a:t>
            </a:r>
            <a:endParaRPr lang="de-DE" dirty="0"/>
          </a:p>
        </p:txBody>
      </p:sp>
      <p:pic>
        <p:nvPicPr>
          <p:cNvPr id="5" name="Inhaltsplatzhalter 4" descr="unwissenhei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37636" y="2564904"/>
            <a:ext cx="3634563" cy="2884574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3411-7E1D-4D41-8F32-6AF106008EF1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1. Es gibt aktuell 2 psychologische Grundmomente:</a:t>
            </a:r>
            <a:endParaRPr lang="de-DE" dirty="0"/>
          </a:p>
        </p:txBody>
      </p:sp>
      <p:pic>
        <p:nvPicPr>
          <p:cNvPr id="7" name="Inhaltsplatzhalter 6" descr="tokio mit coron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3212976"/>
            <a:ext cx="3503399" cy="2030784"/>
          </a:xfrm>
        </p:spPr>
      </p:pic>
      <p:pic>
        <p:nvPicPr>
          <p:cNvPr id="8" name="Inhaltsplatzhalter 7" descr="seilt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76056" y="3068960"/>
            <a:ext cx="3110165" cy="2340399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3411-7E1D-4D41-8F32-6AF106008EF1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1187624" y="242088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Ungewissheit</a:t>
            </a:r>
            <a:endParaRPr lang="de-DE" b="1" dirty="0"/>
          </a:p>
        </p:txBody>
      </p:sp>
      <p:sp>
        <p:nvSpPr>
          <p:cNvPr id="10" name="Textfeld 9"/>
          <p:cNvSpPr txBox="1"/>
          <p:nvPr/>
        </p:nvSpPr>
        <p:spPr>
          <a:xfrm>
            <a:off x="5148064" y="242088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Unsicherheit</a:t>
            </a:r>
            <a:endParaRPr lang="de-DE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latin typeface="+mj-lt"/>
              </a:rPr>
              <a:t>Menschliche Grundbedürfnisse</a:t>
            </a:r>
            <a:r>
              <a:rPr lang="de-DE" dirty="0">
                <a:latin typeface="+mj-lt"/>
              </a:rPr>
              <a:t/>
            </a:r>
            <a:br>
              <a:rPr lang="de-DE" dirty="0">
                <a:latin typeface="+mj-lt"/>
              </a:rPr>
            </a:br>
            <a:r>
              <a:rPr lang="de-DE" dirty="0" smtClean="0">
                <a:latin typeface="+mj-lt"/>
              </a:rPr>
              <a:t>nach Grawe</a:t>
            </a:r>
            <a:endParaRPr lang="de-DE" dirty="0">
              <a:latin typeface="+mj-lt"/>
            </a:endParaRP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764" y="2039552"/>
            <a:ext cx="2638675" cy="3285784"/>
          </a:xfrm>
        </p:spPr>
      </p:pic>
      <p:sp>
        <p:nvSpPr>
          <p:cNvPr id="5" name="Textfeld 4"/>
          <p:cNvSpPr txBox="1"/>
          <p:nvPr/>
        </p:nvSpPr>
        <p:spPr>
          <a:xfrm>
            <a:off x="990598" y="1991694"/>
            <a:ext cx="440871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de-DE" sz="2400" dirty="0" smtClean="0"/>
              <a:t>Bindung</a:t>
            </a:r>
          </a:p>
          <a:p>
            <a:pPr marL="514350" indent="-514350">
              <a:buAutoNum type="arabicPeriod"/>
            </a:pPr>
            <a:r>
              <a:rPr lang="de-DE" sz="2400" dirty="0" smtClean="0"/>
              <a:t>Orientierung und Kontrolle</a:t>
            </a:r>
          </a:p>
          <a:p>
            <a:pPr marL="514350" indent="-514350">
              <a:buAutoNum type="arabicPeriod"/>
            </a:pPr>
            <a:r>
              <a:rPr lang="de-DE" sz="2400" dirty="0" smtClean="0"/>
              <a:t>Lustgewinn und Unlustvermeidung</a:t>
            </a:r>
          </a:p>
          <a:p>
            <a:pPr marL="514350" indent="-514350">
              <a:buAutoNum type="arabicPeriod"/>
            </a:pPr>
            <a:r>
              <a:rPr lang="de-DE" sz="2400" dirty="0" smtClean="0"/>
              <a:t>Selbstwerterhöhung und Selbstwertschutz</a:t>
            </a:r>
          </a:p>
          <a:p>
            <a:pPr marL="514350" indent="-514350">
              <a:buAutoNum type="arabicPeriod"/>
            </a:pPr>
            <a:r>
              <a:rPr lang="de-DE" sz="2400" dirty="0" smtClean="0"/>
              <a:t>Konsistenz, Stimmigkeit, Sinn</a:t>
            </a:r>
          </a:p>
          <a:p>
            <a:pPr marL="514350" indent="-514350">
              <a:buAutoNum type="arabicPeriod"/>
            </a:pPr>
            <a:endParaRPr lang="de-DE" sz="2400" dirty="0"/>
          </a:p>
        </p:txBody>
      </p:sp>
    </p:spTree>
    <p:extLst>
      <p:ext uri="{BB962C8B-B14F-4D97-AF65-F5344CB8AC3E}">
        <p14:creationId xmlns="" xmlns:p14="http://schemas.microsoft.com/office/powerpoint/2010/main" val="91806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>
                <a:latin typeface="+mj-lt"/>
              </a:rPr>
              <a:t>Vor allem ein Grundbedürfnis wird massiv „verletzt“</a:t>
            </a:r>
            <a:endParaRPr lang="de-DE" dirty="0">
              <a:latin typeface="+mj-lt"/>
            </a:endParaRP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764" y="2039552"/>
            <a:ext cx="2638675" cy="3285784"/>
          </a:xfrm>
        </p:spPr>
      </p:pic>
      <p:sp>
        <p:nvSpPr>
          <p:cNvPr id="5" name="Textfeld 4"/>
          <p:cNvSpPr txBox="1"/>
          <p:nvPr/>
        </p:nvSpPr>
        <p:spPr>
          <a:xfrm>
            <a:off x="990598" y="1991694"/>
            <a:ext cx="440871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de-DE" sz="2400" dirty="0" smtClean="0"/>
              <a:t>Bindung</a:t>
            </a:r>
          </a:p>
          <a:p>
            <a:pPr marL="514350" indent="-514350">
              <a:buAutoNum type="arabicPeriod"/>
            </a:pPr>
            <a:r>
              <a:rPr lang="de-DE" sz="2400" b="1" dirty="0" smtClean="0"/>
              <a:t>Orientierung und Kontrolle</a:t>
            </a:r>
          </a:p>
          <a:p>
            <a:pPr marL="514350" indent="-514350">
              <a:buAutoNum type="arabicPeriod"/>
            </a:pPr>
            <a:r>
              <a:rPr lang="de-DE" sz="2400" dirty="0" smtClean="0"/>
              <a:t>Lustgewinn und Unlustvermeidung</a:t>
            </a:r>
          </a:p>
          <a:p>
            <a:pPr marL="514350" indent="-514350">
              <a:buAutoNum type="arabicPeriod"/>
            </a:pPr>
            <a:r>
              <a:rPr lang="de-DE" sz="2400" dirty="0" smtClean="0"/>
              <a:t>Selbstwerterhöhung und Selbstwertschutz</a:t>
            </a:r>
          </a:p>
          <a:p>
            <a:pPr marL="514350" indent="-514350">
              <a:buAutoNum type="arabicPeriod"/>
            </a:pPr>
            <a:r>
              <a:rPr lang="de-DE" sz="2400" dirty="0" smtClean="0"/>
              <a:t>Konsistenz, Stimmigkeit, Sinn</a:t>
            </a:r>
          </a:p>
          <a:p>
            <a:pPr marL="514350" indent="-514350">
              <a:buAutoNum type="arabicPeriod"/>
            </a:pPr>
            <a:endParaRPr lang="de-DE" sz="2400" dirty="0"/>
          </a:p>
        </p:txBody>
      </p:sp>
    </p:spTree>
    <p:extLst>
      <p:ext uri="{BB962C8B-B14F-4D97-AF65-F5344CB8AC3E}">
        <p14:creationId xmlns="" xmlns:p14="http://schemas.microsoft.com/office/powerpoint/2010/main" val="918067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Verlust von Orientierung und Kontrolle löst bei den meisten Menschen Stress aus!</a:t>
            </a:r>
            <a:endParaRPr lang="de-DE" dirty="0"/>
          </a:p>
        </p:txBody>
      </p:sp>
      <p:pic>
        <p:nvPicPr>
          <p:cNvPr id="5" name="Inhaltsplatzhalter 4" descr="alarmmeld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31840" y="2553031"/>
            <a:ext cx="2736304" cy="2804712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3411-7E1D-4D41-8F32-6AF106008EF1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2. Motivation in Zeiten ohne Ziel(-</a:t>
            </a:r>
            <a:r>
              <a:rPr lang="de-DE" dirty="0" err="1" smtClean="0"/>
              <a:t>wettkämpfe</a:t>
            </a:r>
            <a:r>
              <a:rPr lang="de-DE" dirty="0" smtClean="0"/>
              <a:t>)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de-DE" dirty="0" smtClean="0"/>
          </a:p>
          <a:p>
            <a:pPr algn="ctr">
              <a:buNone/>
            </a:pPr>
            <a:r>
              <a:rPr lang="de-DE" dirty="0" smtClean="0"/>
              <a:t>Die Motivationsgleichung:</a:t>
            </a:r>
          </a:p>
          <a:p>
            <a:pPr algn="ctr">
              <a:buNone/>
            </a:pPr>
            <a:r>
              <a:rPr lang="de-DE" dirty="0" smtClean="0"/>
              <a:t>Motivation = Ziel + Anreiz + Erwartung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3411-7E1D-4D41-8F32-6AF106008EF1}" type="slidenum">
              <a:rPr lang="de-DE" smtClean="0"/>
              <a:pPr/>
              <a:t>8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2. Motivation in Zeiten ohne Ziel(-</a:t>
            </a:r>
            <a:r>
              <a:rPr lang="de-DE" dirty="0" err="1" smtClean="0"/>
              <a:t>wettkämpfe</a:t>
            </a:r>
            <a:r>
              <a:rPr lang="de-DE" dirty="0" smtClean="0"/>
              <a:t>)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de-DE" dirty="0" smtClean="0"/>
          </a:p>
          <a:p>
            <a:pPr algn="ctr">
              <a:buNone/>
            </a:pPr>
            <a:r>
              <a:rPr lang="de-DE" dirty="0" smtClean="0"/>
              <a:t>Die Motivationsgleichung:</a:t>
            </a:r>
          </a:p>
          <a:p>
            <a:pPr algn="ctr">
              <a:buNone/>
            </a:pPr>
            <a:r>
              <a:rPr lang="de-DE" dirty="0" smtClean="0"/>
              <a:t>Motivation = </a:t>
            </a:r>
            <a:r>
              <a:rPr lang="de-DE" b="1" dirty="0" smtClean="0"/>
              <a:t>Ziel</a:t>
            </a:r>
            <a:r>
              <a:rPr lang="de-DE" dirty="0" smtClean="0"/>
              <a:t> + Anreiz + </a:t>
            </a:r>
            <a:r>
              <a:rPr lang="de-DE" b="1" dirty="0" smtClean="0"/>
              <a:t>Erwartung???</a:t>
            </a:r>
            <a:endParaRPr lang="de-DE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A3411-7E1D-4D41-8F32-6AF106008EF1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orlage2007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vorlage2007y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orlage2007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2007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2007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2007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2007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2007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7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7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7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7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7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2007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äsentation1" id="{39E4D055-3A7A-41F4-BC25-753930CE2419}" vid="{1F8409CC-1D7D-4DB4-9DF0-88FB5A301F55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350</Words>
  <Application>Microsoft Office PowerPoint</Application>
  <PresentationFormat>Bildschirmpräsentation (4:3)</PresentationFormat>
  <Paragraphs>80</Paragraphs>
  <Slides>19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0" baseType="lpstr">
      <vt:lpstr>vorlage2007y</vt:lpstr>
      <vt:lpstr>Zum Umgang mit Athlet*innen in Zeiten von Corona</vt:lpstr>
      <vt:lpstr>Wir alle haben keine Erfahrung mit einer solchen Situation!!!</vt:lpstr>
      <vt:lpstr>Basis allen aktuellen Handelns ist also unsere Unwissenheit!</vt:lpstr>
      <vt:lpstr>1. Es gibt aktuell 2 psychologische Grundmomente:</vt:lpstr>
      <vt:lpstr>Menschliche Grundbedürfnisse nach Grawe</vt:lpstr>
      <vt:lpstr>Vor allem ein Grundbedürfnis wird massiv „verletzt“</vt:lpstr>
      <vt:lpstr>Der Verlust von Orientierung und Kontrolle löst bei den meisten Menschen Stress aus!</vt:lpstr>
      <vt:lpstr>2. Motivation in Zeiten ohne Ziel(-wettkämpfe) </vt:lpstr>
      <vt:lpstr>2. Motivation in Zeiten ohne Ziel(-wettkämpfe) </vt:lpstr>
      <vt:lpstr>Tokio 2020 ist nicht alles!</vt:lpstr>
      <vt:lpstr>Macht immer nur trainieren auch Freude?</vt:lpstr>
      <vt:lpstr>Was also können wir Trainer tun? Teil I</vt:lpstr>
      <vt:lpstr>2. Motivation in Zeiten ohne Ziel(-wettkämpfe) </vt:lpstr>
      <vt:lpstr>Was also können wir Trainer tun? Teil II</vt:lpstr>
      <vt:lpstr>Definition eines angestrebten Ziel- bzw. Startzustands</vt:lpstr>
      <vt:lpstr>Eine hilfreiche Frage: Was hat mir Corona gebracht für die Zeit danach?</vt:lpstr>
      <vt:lpstr>In Zeiten von Corona: Teambildung mal anders…</vt:lpstr>
      <vt:lpstr>In Zeiten von Corona: Teambildung mal anders…</vt:lpstr>
      <vt:lpstr>Viel Spaß beim Umsetzen in diesen „ver-rückten“ Zeiten!</vt:lpstr>
    </vt:vector>
  </TitlesOfParts>
  <Company>Trainerakademie Köln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Christoph Dolch</dc:creator>
  <cp:lastModifiedBy>Lothar</cp:lastModifiedBy>
  <cp:revision>14</cp:revision>
  <dcterms:created xsi:type="dcterms:W3CDTF">2016-02-02T07:55:04Z</dcterms:created>
  <dcterms:modified xsi:type="dcterms:W3CDTF">2020-05-28T12:28:39Z</dcterms:modified>
</cp:coreProperties>
</file>